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8" r:id="rId22"/>
    <p:sldId id="277" r:id="rId23"/>
    <p:sldId id="279" r:id="rId24"/>
    <p:sldId id="280" r:id="rId25"/>
    <p:sldId id="281" r:id="rId26"/>
    <p:sldId id="282" r:id="rId27"/>
    <p:sldId id="283" r:id="rId28"/>
    <p:sldId id="284" r:id="rId29"/>
    <p:sldId id="285" r:id="rId30"/>
    <p:sldId id="287" r:id="rId31"/>
    <p:sldId id="288" r:id="rId32"/>
    <p:sldId id="289" r:id="rId33"/>
    <p:sldId id="291" r:id="rId34"/>
    <p:sldId id="290" r:id="rId35"/>
    <p:sldId id="292" r:id="rId36"/>
    <p:sldId id="293" r:id="rId37"/>
    <p:sldId id="312" r:id="rId38"/>
    <p:sldId id="294" r:id="rId39"/>
    <p:sldId id="295" r:id="rId40"/>
    <p:sldId id="311" r:id="rId41"/>
    <p:sldId id="296"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3" r:id="rId56"/>
    <p:sldId id="314" r:id="rId57"/>
    <p:sldId id="315" r:id="rId58"/>
    <p:sldId id="316" r:id="rId59"/>
    <p:sldId id="317" r:id="rId60"/>
    <p:sldId id="318" r:id="rId61"/>
    <p:sldId id="319" r:id="rId62"/>
    <p:sldId id="322" r:id="rId63"/>
    <p:sldId id="320" r:id="rId64"/>
    <p:sldId id="321" r:id="rId65"/>
    <p:sldId id="323" r:id="rId6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286" autoAdjust="0"/>
    <p:restoredTop sz="95884"/>
  </p:normalViewPr>
  <p:slideViewPr>
    <p:cSldViewPr snapToGrid="0" snapToObjects="1">
      <p:cViewPr>
        <p:scale>
          <a:sx n="66" d="100"/>
          <a:sy n="66" d="100"/>
        </p:scale>
        <p:origin x="544" y="20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71"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C9ED5743-2E3B-654E-BDC1-6284429C1114}" type="datetimeFigureOut">
              <a:rPr lang="en-US" smtClean="0"/>
              <a:t>11/14/2017</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F0671288-267F-854A-AB48-9A3FF1CDAC17}"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9ED5743-2E3B-654E-BDC1-6284429C1114}" type="datetimeFigureOut">
              <a:rPr lang="en-US" smtClean="0"/>
              <a:t>11/14/2017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671288-267F-854A-AB48-9A3FF1CDAC1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9ED5743-2E3B-654E-BDC1-6284429C1114}" type="datetimeFigureOut">
              <a:rPr lang="en-US" smtClean="0"/>
              <a:t>11/14/2017</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F0671288-267F-854A-AB48-9A3FF1CDAC17}"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9ED5743-2E3B-654E-BDC1-6284429C1114}" type="datetimeFigureOut">
              <a:rPr lang="en-US" smtClean="0"/>
              <a:t>11/14/2017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671288-267F-854A-AB48-9A3FF1CDAC17}"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9ED5743-2E3B-654E-BDC1-6284429C1114}" type="datetimeFigureOut">
              <a:rPr lang="en-US" smtClean="0"/>
              <a:t>11/14/2017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0671288-267F-854A-AB48-9A3FF1CDAC1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9ED5743-2E3B-654E-BDC1-6284429C1114}" type="datetimeFigureOut">
              <a:rPr lang="en-US" smtClean="0"/>
              <a:t>11/14/2017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0671288-267F-854A-AB48-9A3FF1CDAC1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ED5743-2E3B-654E-BDC1-6284429C1114}" type="datetimeFigureOut">
              <a:rPr lang="en-US" smtClean="0"/>
              <a:t>11/14/2017</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F0671288-267F-854A-AB48-9A3FF1CDAC1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9ED5743-2E3B-654E-BDC1-6284429C1114}" type="datetimeFigureOut">
              <a:rPr lang="en-US" smtClean="0"/>
              <a:t>11/14/2017</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F0671288-267F-854A-AB48-9A3FF1CDAC17}"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Drag picture to placeholder or click icon to add</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9ED5743-2E3B-654E-BDC1-6284429C1114}" type="datetimeFigureOut">
              <a:rPr lang="en-US" smtClean="0"/>
              <a:t>11/14/2017</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F0671288-267F-854A-AB48-9A3FF1CDAC17}"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9ED5743-2E3B-654E-BDC1-6284429C1114}" type="datetimeFigureOut">
              <a:rPr lang="en-US" smtClean="0"/>
              <a:t>11/14/2017</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F0671288-267F-854A-AB48-9A3FF1CDAC1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C9ED5743-2E3B-654E-BDC1-6284429C1114}" type="datetimeFigureOut">
              <a:rPr lang="en-US" smtClean="0"/>
              <a:t>11/14/2017</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F0671288-267F-854A-AB48-9A3FF1CDAC17}"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C9ED5743-2E3B-654E-BDC1-6284429C1114}" type="datetimeFigureOut">
              <a:rPr lang="en-US" smtClean="0"/>
              <a:t>11/14/2017</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F0671288-267F-854A-AB48-9A3FF1CDAC17}"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9ED5743-2E3B-654E-BDC1-6284429C1114}" type="datetimeFigureOut">
              <a:rPr lang="en-US" smtClean="0"/>
              <a:t>11/14/2017</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F0671288-267F-854A-AB48-9A3FF1CDAC17}"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C9ED5743-2E3B-654E-BDC1-6284429C1114}" type="datetimeFigureOut">
              <a:rPr lang="en-US" smtClean="0"/>
              <a:t>11/14/2017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0671288-267F-854A-AB48-9A3FF1CDAC17}"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C9ED5743-2E3B-654E-BDC1-6284429C1114}" type="datetimeFigureOut">
              <a:rPr lang="en-US" smtClean="0"/>
              <a:t>11/14/2017</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F0671288-267F-854A-AB48-9A3FF1CDAC17}" type="slidenum">
              <a:rPr lang="en-US" smtClean="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C9ED5743-2E3B-654E-BDC1-6284429C1114}" type="datetimeFigureOut">
              <a:rPr lang="en-US" smtClean="0"/>
              <a:t>11/14/2017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671288-267F-854A-AB48-9A3FF1CDAC17}" type="slidenum">
              <a:rPr lang="en-US" smtClean="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9ED5743-2E3B-654E-BDC1-6284429C1114}" type="datetimeFigureOut">
              <a:rPr lang="en-US" smtClean="0"/>
              <a:t>11/14/2017</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F0671288-267F-854A-AB48-9A3FF1CDAC1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C9ED5743-2E3B-654E-BDC1-6284429C1114}" type="datetimeFigureOut">
              <a:rPr lang="en-US" smtClean="0"/>
              <a:t>11/14/2017</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F0671288-267F-854A-AB48-9A3FF1CDAC17}" type="slidenum">
              <a:rPr lang="en-US" smtClean="0"/>
              <a:t>‹#›</a:t>
            </a:fld>
            <a:endParaRPr lang="en-US"/>
          </a:p>
        </p:txBody>
      </p:sp>
    </p:spTree>
    <p:extLst>
      <p:ext uri="{BB962C8B-B14F-4D97-AF65-F5344CB8AC3E}">
        <p14:creationId xmlns:p14="http://schemas.microsoft.com/office/powerpoint/2010/main" val="2342841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canada.ca/en/public-health/services/laboratory-biosafety-biosecurity/pathogen-safety-data-sheets-risk-assessment/campylobacter-coli.html#fn2" TargetMode="Externa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www.phac-aspc.gc.ca/foodnetcanada/pubs/2009/ch03-eng.php"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web.uconn.edu/mcbstaff/graf/Student%20presentations/C%20tetani/Ctetani.html" TargetMode="External"/><Relationship Id="rId2" Type="http://schemas.openxmlformats.org/officeDocument/2006/relationships/hyperlink" Target="http://www.who.int/immunization/topics/tetanus/en/index1.html" TargetMode="External"/><Relationship Id="rId1" Type="http://schemas.openxmlformats.org/officeDocument/2006/relationships/slideLayout" Target="../slideLayouts/slideLayout2.xml"/><Relationship Id="rId5" Type="http://schemas.openxmlformats.org/officeDocument/2006/relationships/hyperlink" Target="http://www.health.gov.on.ca/en/public/publications/disease/botulism.aspx" TargetMode="External"/><Relationship Id="rId4" Type="http://schemas.openxmlformats.org/officeDocument/2006/relationships/hyperlink" Target="https://www.fsis.usda.gov/wps/portal/fsis/topics/food-safety-education/get-answers/food-safety-fact-sheets/foodborne-illness-and-disease/clostridium-botulinum/ct_index"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3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www.microbiologyinpictures.com/index.php" TargetMode="External"/><Relationship Id="rId2" Type="http://schemas.openxmlformats.org/officeDocument/2006/relationships/hyperlink" Target="http://www.ncbi.nlm.nih.gov/pmc/articles/PMC3255966/" TargetMode="External"/><Relationship Id="rId1" Type="http://schemas.openxmlformats.org/officeDocument/2006/relationships/slideLayout" Target="../slideLayouts/slideLayout2.xml"/><Relationship Id="rId4" Type="http://schemas.openxmlformats.org/officeDocument/2006/relationships/hyperlink" Target="http://www.ncbi.nlm.nih.gov/pmc/articles/PMC4559383/" TargetMode="External"/></Relationships>
</file>

<file path=ppt/slides/_rels/slide4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5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www.nytimes.com/health/guides/disease/anthrax/overview.html" TargetMode="External"/><Relationship Id="rId2" Type="http://schemas.openxmlformats.org/officeDocument/2006/relationships/hyperlink" Target="http://www.canada.ca/en/public-health/services/laboratory-biosafety-biosecurity/pathogen-safety-data-sheets-risk-assessment/bacillus-anthracis-material-safety-data-sheets-msds.html"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8" Type="http://schemas.openxmlformats.org/officeDocument/2006/relationships/hyperlink" Target="https://en.wikipedia.org/wiki/ICD-10_Chapter_I:_Certain_infectious_and_parasitic_diseases#A00.E2.80.93A79_.E2.80.93_Bacterial_infections.2C_and_other_intestinal_infectious_diseases.2C_and_STDs" TargetMode="External"/><Relationship Id="rId3" Type="http://schemas.openxmlformats.org/officeDocument/2006/relationships/hyperlink" Target="https://en.wikipedia.org/wiki/Coxiella_burnetii" TargetMode="External"/><Relationship Id="rId7" Type="http://schemas.openxmlformats.org/officeDocument/2006/relationships/hyperlink" Target="https://en.wikipedia.org/wiki/Gram-negative_bacterial_infection" TargetMode="External"/><Relationship Id="rId2" Type="http://schemas.openxmlformats.org/officeDocument/2006/relationships/hyperlink" Target="http://www.canada.ca/en/public-health/services/laboratory-biosafety-biosecurity/pathogen-safety-data-sheets-risk-assessment/bacillus-anthracis-material-safety-data-sheets-msds.html" TargetMode="External"/><Relationship Id="rId1" Type="http://schemas.openxmlformats.org/officeDocument/2006/relationships/slideLayout" Target="../slideLayouts/slideLayout2.xml"/><Relationship Id="rId6" Type="http://schemas.openxmlformats.org/officeDocument/2006/relationships/hyperlink" Target="https://en.wikipedia.org/wiki/Proteobacteria" TargetMode="External"/><Relationship Id="rId5" Type="http://schemas.openxmlformats.org/officeDocument/2006/relationships/hyperlink" Target="https://en.wikipedia.org/wiki/Pathogenic_bacteria" TargetMode="External"/><Relationship Id="rId4" Type="http://schemas.openxmlformats.org/officeDocument/2006/relationships/hyperlink" Target="https://en.wikipedia.org/wiki/Infection" TargetMode="External"/><Relationship Id="rId9" Type="http://schemas.openxmlformats.org/officeDocument/2006/relationships/hyperlink" Target="https://en.wikipedia.org/wiki/List_of_ICD-9_codes_001%E2%80%93139:_infectious_and_parasitic_diseases#1._Infectious_and_parasitic_diseases_.28001.E2.80.93139.29"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hyperlink" Target="https://www.canada.ca/en/public-health/services/laboratory-biosafety-biosecurity/pathogen-safety-data-sheets-risk-assessment/clostridium-perfringens.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260EE1B3-DDB2-44D7-943C-63D9CEF2735D}"/>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0" name="Rectangle 9">
              <a:extLst>
                <a:ext uri="{FF2B5EF4-FFF2-40B4-BE49-F238E27FC236}">
                  <a16:creationId xmlns:a16="http://schemas.microsoft.com/office/drawing/2014/main" id="{072909CE-AD29-4CE7-A9A7-05D21672CCE4}"/>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Freeform 5">
              <a:extLst>
                <a:ext uri="{FF2B5EF4-FFF2-40B4-BE49-F238E27FC236}">
                  <a16:creationId xmlns:a16="http://schemas.microsoft.com/office/drawing/2014/main" id="{B8DBF1C0-B8F1-4AAC-8704-256BA0E9D63B}"/>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pic>
        <p:nvPicPr>
          <p:cNvPr id="4" name="Picture 3">
            <a:extLst>
              <a:ext uri="{FF2B5EF4-FFF2-40B4-BE49-F238E27FC236}">
                <a16:creationId xmlns:a16="http://schemas.microsoft.com/office/drawing/2014/main" id="{FA28A7CE-EC20-4F50-8D19-869F211E789E}"/>
              </a:ext>
            </a:extLst>
          </p:cNvPr>
          <p:cNvPicPr>
            <a:picLocks noChangeAspect="1"/>
          </p:cNvPicPr>
          <p:nvPr/>
        </p:nvPicPr>
        <p:blipFill rotWithShape="1">
          <a:blip r:embed="rId3">
            <a:duotone>
              <a:prstClr val="black"/>
              <a:schemeClr val="accent5">
                <a:tint val="45000"/>
                <a:satMod val="400000"/>
              </a:schemeClr>
            </a:duotone>
            <a:alphaModFix amt="25000"/>
            <a:extLst/>
          </a:blip>
          <a:srcRect t="21989" r="9090" b="-1"/>
          <a:stretch/>
        </p:blipFill>
        <p:spPr>
          <a:xfrm>
            <a:off x="474133" y="475488"/>
            <a:ext cx="11243734" cy="5909733"/>
          </a:xfrm>
          <a:prstGeom prst="rect">
            <a:avLst/>
          </a:prstGeom>
        </p:spPr>
      </p:pic>
      <p:sp>
        <p:nvSpPr>
          <p:cNvPr id="13" name="Rectangle 12">
            <a:extLst>
              <a:ext uri="{FF2B5EF4-FFF2-40B4-BE49-F238E27FC236}">
                <a16:creationId xmlns:a16="http://schemas.microsoft.com/office/drawing/2014/main" id="{B70F7E59-C971-4F55-8E3A-1E583B65FCB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1154954" y="2099733"/>
            <a:ext cx="8827245" cy="2677648"/>
          </a:xfrm>
        </p:spPr>
        <p:txBody>
          <a:bodyPr>
            <a:normAutofit/>
          </a:bodyPr>
          <a:lstStyle/>
          <a:p>
            <a:r>
              <a:rPr lang="en-US"/>
              <a:t>Bacteria A</a:t>
            </a:r>
            <a:endParaRPr lang="en-US" dirty="0"/>
          </a:p>
        </p:txBody>
      </p:sp>
      <p:sp>
        <p:nvSpPr>
          <p:cNvPr id="3" name="Subtitle 2"/>
          <p:cNvSpPr>
            <a:spLocks noGrp="1"/>
          </p:cNvSpPr>
          <p:nvPr>
            <p:ph type="subTitle" idx="1"/>
          </p:nvPr>
        </p:nvSpPr>
        <p:spPr>
          <a:xfrm>
            <a:off x="1154954" y="4777380"/>
            <a:ext cx="8827245" cy="861420"/>
          </a:xfrm>
        </p:spPr>
        <p:txBody>
          <a:bodyPr>
            <a:normAutofit/>
          </a:bodyPr>
          <a:lstStyle/>
          <a:p>
            <a:r>
              <a:rPr lang="en-US" dirty="0"/>
              <a:t>By: </a:t>
            </a:r>
            <a:r>
              <a:rPr lang="en-US" dirty="0" err="1"/>
              <a:t>Anyssa</a:t>
            </a:r>
            <a:r>
              <a:rPr lang="en-US" dirty="0"/>
              <a:t> </a:t>
            </a:r>
            <a:r>
              <a:rPr lang="en-US" dirty="0" err="1"/>
              <a:t>rodriguez</a:t>
            </a:r>
            <a:r>
              <a:rPr lang="en-US" dirty="0"/>
              <a:t>, Gabrianne </a:t>
            </a:r>
            <a:r>
              <a:rPr lang="en-US" dirty="0" err="1"/>
              <a:t>granado</a:t>
            </a:r>
            <a:r>
              <a:rPr lang="en-US" dirty="0"/>
              <a:t>, Catherine </a:t>
            </a:r>
            <a:r>
              <a:rPr lang="en-US" dirty="0" err="1"/>
              <a:t>valadez</a:t>
            </a:r>
            <a:r>
              <a:rPr lang="en-US" dirty="0"/>
              <a:t>, Chris CAVILLO, SAVANNA GOMEZ, Allison Crabbe, Addie Bachle </a:t>
            </a:r>
          </a:p>
        </p:txBody>
      </p:sp>
    </p:spTree>
    <p:extLst>
      <p:ext uri="{BB962C8B-B14F-4D97-AF65-F5344CB8AC3E}">
        <p14:creationId xmlns:p14="http://schemas.microsoft.com/office/powerpoint/2010/main" val="7824232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ACTINOMYCES SPECIES</a:t>
            </a:r>
          </a:p>
        </p:txBody>
      </p:sp>
      <p:sp>
        <p:nvSpPr>
          <p:cNvPr id="3" name="Content Placeholder 2"/>
          <p:cNvSpPr>
            <a:spLocks noGrp="1"/>
          </p:cNvSpPr>
          <p:nvPr>
            <p:ph idx="1"/>
          </p:nvPr>
        </p:nvSpPr>
        <p:spPr/>
        <p:txBody>
          <a:bodyPr/>
          <a:lstStyle/>
          <a:p>
            <a:r>
              <a:rPr lang="en-US" dirty="0"/>
              <a:t>Intro: Actinomyces Species</a:t>
            </a:r>
          </a:p>
          <a:p>
            <a:r>
              <a:rPr lang="en-US" dirty="0"/>
              <a:t>Actinomyces species are facultative, anaerobic, non–spore-forming, filamentous, gram-positive rods that commonly inhabit the oropharynx. Actinomyces species are located in the oral cavity or through direct extension into fascial planes as abscesses. Actinomyces identified, the most common pathogens include A. </a:t>
            </a:r>
            <a:r>
              <a:rPr lang="en-US" dirty="0" err="1"/>
              <a:t>israelii</a:t>
            </a:r>
            <a:r>
              <a:rPr lang="en-US" dirty="0"/>
              <a:t>, A. </a:t>
            </a:r>
            <a:r>
              <a:rPr lang="en-US" dirty="0" err="1"/>
              <a:t>viscosus</a:t>
            </a:r>
            <a:r>
              <a:rPr lang="en-US" dirty="0"/>
              <a:t>, A. </a:t>
            </a:r>
            <a:r>
              <a:rPr lang="en-US" dirty="0" err="1"/>
              <a:t>naeslundii</a:t>
            </a:r>
            <a:r>
              <a:rPr lang="en-US" dirty="0"/>
              <a:t>, A. </a:t>
            </a:r>
            <a:r>
              <a:rPr lang="en-US" dirty="0" err="1"/>
              <a:t>turicensis</a:t>
            </a:r>
            <a:r>
              <a:rPr lang="en-US" dirty="0"/>
              <a:t>, and A. </a:t>
            </a:r>
            <a:r>
              <a:rPr lang="en-US" dirty="0" err="1"/>
              <a:t>radingae</a:t>
            </a:r>
            <a:r>
              <a:rPr lang="en-US" dirty="0"/>
              <a:t>.</a:t>
            </a:r>
          </a:p>
        </p:txBody>
      </p:sp>
    </p:spTree>
    <p:extLst>
      <p:ext uri="{BB962C8B-B14F-4D97-AF65-F5344CB8AC3E}">
        <p14:creationId xmlns:p14="http://schemas.microsoft.com/office/powerpoint/2010/main" val="15734708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WHERE DO THEY LIVE</a:t>
            </a:r>
          </a:p>
        </p:txBody>
      </p:sp>
      <p:sp>
        <p:nvSpPr>
          <p:cNvPr id="3" name="Content Placeholder 2"/>
          <p:cNvSpPr>
            <a:spLocks noGrp="1"/>
          </p:cNvSpPr>
          <p:nvPr>
            <p:ph idx="1"/>
          </p:nvPr>
        </p:nvSpPr>
        <p:spPr/>
        <p:txBody>
          <a:bodyPr/>
          <a:lstStyle/>
          <a:p>
            <a:r>
              <a:rPr lang="en-US" dirty="0"/>
              <a:t>Where do they live: Members of the genus </a:t>
            </a:r>
            <a:r>
              <a:rPr lang="en-US" i="1" dirty="0"/>
              <a:t>Actinomyces</a:t>
            </a:r>
            <a:r>
              <a:rPr lang="en-US" dirty="0"/>
              <a:t> are most often found in the mouth and gastrointestinal tract of humans and other animals. </a:t>
            </a:r>
            <a:r>
              <a:rPr lang="en-US" i="1" dirty="0"/>
              <a:t>Actinomyces</a:t>
            </a:r>
            <a:r>
              <a:rPr lang="en-US" dirty="0"/>
              <a:t> don’t require oxygen for growth and are sometimes referred to as anaerobic bacteria. It is actually the requirement for elevated levels of carbon dioxide. When displaced from their normal sites within the mouth or gastrointestinal tract, </a:t>
            </a:r>
            <a:r>
              <a:rPr lang="en-US" i="1" dirty="0"/>
              <a:t>Actinomyces</a:t>
            </a:r>
            <a:r>
              <a:rPr lang="en-US" dirty="0"/>
              <a:t> may caused diseases in humans, such as lung abscesses, appendicitis, and lumpy jaw, which is also seen in cattle</a:t>
            </a:r>
          </a:p>
          <a:p>
            <a:r>
              <a:rPr lang="en-US" dirty="0"/>
              <a:t>These are a gram-positive bacterium found commonly in soil. </a:t>
            </a:r>
          </a:p>
          <a:p>
            <a:endParaRPr lang="en-US" dirty="0"/>
          </a:p>
        </p:txBody>
      </p:sp>
    </p:spTree>
    <p:extLst>
      <p:ext uri="{BB962C8B-B14F-4D97-AF65-F5344CB8AC3E}">
        <p14:creationId xmlns:p14="http://schemas.microsoft.com/office/powerpoint/2010/main" val="2300679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3641A97-7227-4C71-B63C-7DF8D6241BF6}"/>
              </a:ext>
            </a:extLst>
          </p:cNvPr>
          <p:cNvPicPr>
            <a:picLocks noChangeAspect="1"/>
          </p:cNvPicPr>
          <p:nvPr/>
        </p:nvPicPr>
        <p:blipFill rotWithShape="1">
          <a:blip r:embed="rId2"/>
          <a:srcRect r="5444" b="4"/>
          <a:stretch/>
        </p:blipFill>
        <p:spPr>
          <a:xfrm>
            <a:off x="1151467" y="2775951"/>
            <a:ext cx="4345024" cy="3067163"/>
          </a:xfrm>
          <a:prstGeom prst="roundRect">
            <a:avLst>
              <a:gd name="adj" fmla="val 1858"/>
            </a:avLst>
          </a:prstGeom>
          <a:effectLst>
            <a:outerShdw blurRad="50800" dist="50800" dir="5400000" algn="tl" rotWithShape="0">
              <a:srgbClr val="000000">
                <a:alpha val="43000"/>
              </a:srgbClr>
            </a:outerShdw>
          </a:effectLst>
        </p:spPr>
      </p:pic>
      <p:sp>
        <p:nvSpPr>
          <p:cNvPr id="2" name="Title 1"/>
          <p:cNvSpPr>
            <a:spLocks noGrp="1"/>
          </p:cNvSpPr>
          <p:nvPr>
            <p:ph type="title"/>
          </p:nvPr>
        </p:nvSpPr>
        <p:spPr>
          <a:xfrm>
            <a:off x="1154954" y="973668"/>
            <a:ext cx="8761413" cy="706964"/>
          </a:xfrm>
        </p:spPr>
        <p:txBody>
          <a:bodyPr>
            <a:normAutofit/>
          </a:bodyPr>
          <a:lstStyle/>
          <a:p>
            <a:r>
              <a:rPr lang="en-US"/>
              <a:t>RESERVOIR</a:t>
            </a:r>
            <a:endParaRPr lang="en-US" dirty="0"/>
          </a:p>
        </p:txBody>
      </p:sp>
      <p:sp>
        <p:nvSpPr>
          <p:cNvPr id="3" name="Content Placeholder 2"/>
          <p:cNvSpPr>
            <a:spLocks noGrp="1"/>
          </p:cNvSpPr>
          <p:nvPr>
            <p:ph idx="1"/>
          </p:nvPr>
        </p:nvSpPr>
        <p:spPr>
          <a:xfrm>
            <a:off x="5980954" y="2603500"/>
            <a:ext cx="5211979" cy="3416300"/>
          </a:xfrm>
        </p:spPr>
        <p:txBody>
          <a:bodyPr anchor="ctr">
            <a:normAutofit/>
          </a:bodyPr>
          <a:lstStyle/>
          <a:p>
            <a:r>
              <a:rPr lang="en-US" dirty="0"/>
              <a:t>Humans are the natural reservoir for </a:t>
            </a:r>
            <a:r>
              <a:rPr lang="en-US" i="1" dirty="0"/>
              <a:t>Actinomyces </a:t>
            </a:r>
            <a:r>
              <a:rPr lang="en-US" dirty="0"/>
              <a:t>spp., especially </a:t>
            </a:r>
            <a:r>
              <a:rPr lang="en-US" i="1" dirty="0"/>
              <a:t>A. </a:t>
            </a:r>
            <a:r>
              <a:rPr lang="en-US" i="1" dirty="0" err="1"/>
              <a:t>israelii</a:t>
            </a:r>
            <a:r>
              <a:rPr lang="en-US" dirty="0"/>
              <a:t>.  They are part of the normal oral flora and form a significant component of dental plaque on tooth surfaces.  </a:t>
            </a:r>
            <a:r>
              <a:rPr lang="en-US" i="1" dirty="0"/>
              <a:t>Actinomyces</a:t>
            </a:r>
            <a:r>
              <a:rPr lang="en-US" dirty="0"/>
              <a:t> spp. are mostly found in intestinal surfaces and mucosal surfaces of humans and animals, blood, female and male genital and urinary tracts.</a:t>
            </a:r>
          </a:p>
        </p:txBody>
      </p:sp>
    </p:spTree>
    <p:extLst>
      <p:ext uri="{BB962C8B-B14F-4D97-AF65-F5344CB8AC3E}">
        <p14:creationId xmlns:p14="http://schemas.microsoft.com/office/powerpoint/2010/main" val="16575847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RISKS</a:t>
            </a:r>
          </a:p>
        </p:txBody>
      </p:sp>
      <p:sp>
        <p:nvSpPr>
          <p:cNvPr id="3" name="Content Placeholder 2"/>
          <p:cNvSpPr>
            <a:spLocks noGrp="1"/>
          </p:cNvSpPr>
          <p:nvPr>
            <p:ph idx="1"/>
          </p:nvPr>
        </p:nvSpPr>
        <p:spPr/>
        <p:txBody>
          <a:bodyPr>
            <a:normAutofit fontScale="77500" lnSpcReduction="20000"/>
          </a:bodyPr>
          <a:lstStyle/>
          <a:p>
            <a:r>
              <a:rPr lang="en-US" dirty="0"/>
              <a:t>Actinomyces strong risk factors include injury or inflammation of the oral cavity, diabetes mellitus, immunosuppression, local tissue damage by trauma or irradiation and aspiration.</a:t>
            </a:r>
          </a:p>
          <a:p>
            <a:r>
              <a:rPr lang="en-US" dirty="0"/>
              <a:t>You have an increased risk of developing actinomycosis if you:</a:t>
            </a:r>
          </a:p>
          <a:p>
            <a:pPr lvl="0"/>
            <a:r>
              <a:rPr lang="en-US" dirty="0"/>
              <a:t>have a damaged immune system from medications or another illness</a:t>
            </a:r>
          </a:p>
          <a:p>
            <a:pPr lvl="0"/>
            <a:r>
              <a:rPr lang="en-US" dirty="0"/>
              <a:t>are malnourished</a:t>
            </a:r>
          </a:p>
          <a:p>
            <a:pPr lvl="0"/>
            <a:r>
              <a:rPr lang="en-US" dirty="0"/>
              <a:t>neglect dental care after dental surgery or trauma to the mouth or jaw</a:t>
            </a:r>
          </a:p>
          <a:p>
            <a:r>
              <a:rPr lang="en-US" dirty="0"/>
              <a:t>One of the most common causes of actinomycosis is an oral or a dental abscess. </a:t>
            </a:r>
          </a:p>
          <a:p>
            <a:r>
              <a:rPr lang="en-US" dirty="0"/>
              <a:t>When working in areas such as dentistry, one can often have this transmitted to humans orally and directly from cuts inside of the mouth. The risk in humans include I – actinomycosis, nodular- supportive lymphadenitis. </a:t>
            </a:r>
          </a:p>
          <a:p>
            <a:r>
              <a:rPr lang="en-US" dirty="0"/>
              <a:t>Actinomycosis can lead to chronic, purulent, or pus-filled, inflammation of deep tissue. It can result in tissue death and the formation of cavities and fibrotic mass, or "knots" of fibrous tissue.</a:t>
            </a:r>
          </a:p>
          <a:p>
            <a:r>
              <a:rPr lang="en-US" dirty="0"/>
              <a:t>The infectious dose of this bacteria is unknown.</a:t>
            </a:r>
          </a:p>
        </p:txBody>
      </p:sp>
    </p:spTree>
    <p:extLst>
      <p:ext uri="{BB962C8B-B14F-4D97-AF65-F5344CB8AC3E}">
        <p14:creationId xmlns:p14="http://schemas.microsoft.com/office/powerpoint/2010/main" val="5800227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9907056" cy="1145064"/>
          </a:xfrm>
        </p:spPr>
        <p:txBody>
          <a:bodyPr/>
          <a:lstStyle/>
          <a:p>
            <a:r>
              <a:rPr lang="en-US"/>
              <a:t>HOST RANGE AND MODE OF TRANSMISSION</a:t>
            </a:r>
          </a:p>
        </p:txBody>
      </p:sp>
      <p:sp>
        <p:nvSpPr>
          <p:cNvPr id="3" name="Content Placeholder 2"/>
          <p:cNvSpPr>
            <a:spLocks noGrp="1"/>
          </p:cNvSpPr>
          <p:nvPr>
            <p:ph idx="1"/>
          </p:nvPr>
        </p:nvSpPr>
        <p:spPr/>
        <p:txBody>
          <a:bodyPr/>
          <a:lstStyle/>
          <a:p>
            <a:r>
              <a:rPr lang="en-US" dirty="0"/>
              <a:t>Host Range: Humans and animals, including pigs, dogs</a:t>
            </a:r>
            <a:r>
              <a:rPr lang="en-US" i="1" dirty="0"/>
              <a:t>, </a:t>
            </a:r>
            <a:r>
              <a:rPr lang="en-US" dirty="0"/>
              <a:t>cats, horses, cattle and marine mammals.</a:t>
            </a:r>
          </a:p>
          <a:p>
            <a:r>
              <a:rPr lang="en-US" dirty="0"/>
              <a:t>MODE OF TRANSMISSION: The </a:t>
            </a:r>
            <a:r>
              <a:rPr lang="en-US" i="1" dirty="0"/>
              <a:t>Actinomyces</a:t>
            </a:r>
            <a:r>
              <a:rPr lang="en-US" dirty="0"/>
              <a:t> spp. commonly inhabits the oral cavity, the gastrointestinal tract, and the female genital tract, where they exist as commensals. Infection occurs when mechanical insult disrupts the mucosal barrier or organisms gain access to privileged sites. </a:t>
            </a:r>
            <a:r>
              <a:rPr lang="en-US" i="1" dirty="0"/>
              <a:t>Actinomyces</a:t>
            </a:r>
            <a:r>
              <a:rPr lang="en-US" dirty="0"/>
              <a:t> spp. is also presumed to be transmitted via direct contact between individuals as part of the normal oral flor </a:t>
            </a:r>
          </a:p>
          <a:p>
            <a:endParaRPr lang="en-US" dirty="0"/>
          </a:p>
        </p:txBody>
      </p:sp>
    </p:spTree>
    <p:extLst>
      <p:ext uri="{BB962C8B-B14F-4D97-AF65-F5344CB8AC3E}">
        <p14:creationId xmlns:p14="http://schemas.microsoft.com/office/powerpoint/2010/main" val="20920202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ACTINOMYCES </a:t>
            </a:r>
          </a:p>
        </p:txBody>
      </p:sp>
      <p:pic>
        <p:nvPicPr>
          <p:cNvPr id="4" name="Content Placeholder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88768" y="2268003"/>
            <a:ext cx="2836510" cy="2454275"/>
          </a:xfrm>
          <a:prstGeom prst="rect">
            <a:avLst/>
          </a:prstGeom>
          <a:noFill/>
          <a:ln>
            <a:noFill/>
          </a:ln>
        </p:spPr>
      </p:pic>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7572916" y="2268003"/>
            <a:ext cx="3454400" cy="2288540"/>
          </a:xfrm>
          <a:prstGeom prst="rect">
            <a:avLst/>
          </a:prstGeom>
          <a:noFill/>
          <a:ln>
            <a:noFill/>
          </a:ln>
        </p:spPr>
      </p:pic>
      <p:pic>
        <p:nvPicPr>
          <p:cNvPr id="6" name="Picture 5"/>
          <p:cNvPicPr/>
          <p:nvPr/>
        </p:nvPicPr>
        <p:blipFill>
          <a:blip r:embed="rId4">
            <a:extLst>
              <a:ext uri="{28A0092B-C50C-407E-A947-70E740481C1C}">
                <a14:useLocalDpi xmlns:a14="http://schemas.microsoft.com/office/drawing/2010/main" val="0"/>
              </a:ext>
            </a:extLst>
          </a:blip>
          <a:srcRect/>
          <a:stretch>
            <a:fillRect/>
          </a:stretch>
        </p:blipFill>
        <p:spPr bwMode="auto">
          <a:xfrm>
            <a:off x="4443412" y="4248150"/>
            <a:ext cx="3276600" cy="2476500"/>
          </a:xfrm>
          <a:prstGeom prst="rect">
            <a:avLst/>
          </a:prstGeom>
          <a:noFill/>
          <a:ln>
            <a:noFill/>
          </a:ln>
        </p:spPr>
      </p:pic>
    </p:spTree>
    <p:extLst>
      <p:ext uri="{BB962C8B-B14F-4D97-AF65-F5344CB8AC3E}">
        <p14:creationId xmlns:p14="http://schemas.microsoft.com/office/powerpoint/2010/main" val="6495322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CITATIONS</a:t>
            </a:r>
          </a:p>
        </p:txBody>
      </p:sp>
      <p:sp>
        <p:nvSpPr>
          <p:cNvPr id="3" name="Content Placeholder 2"/>
          <p:cNvSpPr>
            <a:spLocks noGrp="1"/>
          </p:cNvSpPr>
          <p:nvPr>
            <p:ph idx="1"/>
          </p:nvPr>
        </p:nvSpPr>
        <p:spPr>
          <a:xfrm>
            <a:off x="1154954" y="2603500"/>
            <a:ext cx="9148773" cy="3886510"/>
          </a:xfrm>
        </p:spPr>
        <p:txBody>
          <a:bodyPr>
            <a:normAutofit fontScale="92500" lnSpcReduction="20000"/>
          </a:bodyPr>
          <a:lstStyle/>
          <a:p>
            <a:r>
              <a:rPr lang="en-US" dirty="0"/>
              <a:t> </a:t>
            </a:r>
            <a:r>
              <a:rPr lang="en-US" dirty="0" err="1"/>
              <a:t>Disalvo</a:t>
            </a:r>
            <a:r>
              <a:rPr lang="en-US" dirty="0"/>
              <a:t>, Art. “</a:t>
            </a:r>
            <a:r>
              <a:rPr lang="en-US" dirty="0" err="1"/>
              <a:t>Actinomycetes</a:t>
            </a:r>
            <a:r>
              <a:rPr lang="en-US" dirty="0"/>
              <a:t> .” </a:t>
            </a:r>
            <a:r>
              <a:rPr lang="en-US" i="1" dirty="0"/>
              <a:t>ACTINOMYCETES</a:t>
            </a:r>
            <a:r>
              <a:rPr lang="en-US" dirty="0"/>
              <a:t>, </a:t>
            </a:r>
            <a:r>
              <a:rPr lang="en-US" dirty="0" err="1"/>
              <a:t>www.microbiologybook.org</a:t>
            </a:r>
            <a:r>
              <a:rPr lang="en-US" dirty="0"/>
              <a:t>/mycology/mycology-2.htm.</a:t>
            </a:r>
          </a:p>
          <a:p>
            <a:pPr lvl="0"/>
            <a:r>
              <a:rPr lang="en-US" dirty="0"/>
              <a:t>“Actinomycosis.” </a:t>
            </a:r>
            <a:r>
              <a:rPr lang="en-US" i="1" dirty="0"/>
              <a:t>Medical Encyclopedia</a:t>
            </a:r>
            <a:r>
              <a:rPr lang="en-US" dirty="0"/>
              <a:t>, medical-</a:t>
            </a:r>
            <a:r>
              <a:rPr lang="en-US" dirty="0" err="1"/>
              <a:t>enc.com</a:t>
            </a:r>
            <a:r>
              <a:rPr lang="en-US" dirty="0"/>
              <a:t>/</a:t>
            </a:r>
            <a:r>
              <a:rPr lang="en-US" dirty="0" err="1"/>
              <a:t>actinomycosis.html</a:t>
            </a:r>
            <a:r>
              <a:rPr lang="en-US" dirty="0"/>
              <a:t>.</a:t>
            </a:r>
          </a:p>
          <a:p>
            <a:pPr lvl="0"/>
            <a:r>
              <a:rPr lang="en-US" dirty="0"/>
              <a:t>“Actinomycosis.” </a:t>
            </a:r>
            <a:r>
              <a:rPr lang="en-US" i="1" dirty="0"/>
              <a:t>Actinomycosis - STEP2/3 Infectious Disease - Step 2 &amp; 3 - </a:t>
            </a:r>
            <a:r>
              <a:rPr lang="en-US" i="1" dirty="0" err="1"/>
              <a:t>Medbullets.com</a:t>
            </a:r>
            <a:r>
              <a:rPr lang="en-US" dirty="0"/>
              <a:t>, </a:t>
            </a:r>
            <a:r>
              <a:rPr lang="en-US" dirty="0" err="1"/>
              <a:t>www.medbullets.com</a:t>
            </a:r>
            <a:r>
              <a:rPr lang="en-US" dirty="0"/>
              <a:t>/step2-3-infectious-disease/21815/actinomycosis.</a:t>
            </a:r>
          </a:p>
          <a:p>
            <a:pPr lvl="0"/>
            <a:r>
              <a:rPr lang="en-US" dirty="0"/>
              <a:t>Canada, Public Health Agency of. “Pathogen Safety Data Sheets: Infectious Substances – Actinomyces Spp.” </a:t>
            </a:r>
            <a:r>
              <a:rPr lang="en-US" i="1" dirty="0" err="1"/>
              <a:t>Canada.ca</a:t>
            </a:r>
            <a:r>
              <a:rPr lang="en-US" dirty="0"/>
              <a:t>, 4 Sept. 2014, </a:t>
            </a:r>
            <a:r>
              <a:rPr lang="en-US" dirty="0" err="1"/>
              <a:t>www.canada.ca</a:t>
            </a:r>
            <a:r>
              <a:rPr lang="en-US" dirty="0"/>
              <a:t>/</a:t>
            </a:r>
            <a:r>
              <a:rPr lang="en-US" dirty="0" err="1"/>
              <a:t>en</a:t>
            </a:r>
            <a:r>
              <a:rPr lang="en-US" dirty="0"/>
              <a:t>/public-health/services/laboratory-biosafety-biosecurity/pathogen-safety-data-sheets-risk-assessment/</a:t>
            </a:r>
            <a:r>
              <a:rPr lang="en-US" dirty="0" err="1"/>
              <a:t>actinomyces</a:t>
            </a:r>
            <a:r>
              <a:rPr lang="en-US" dirty="0"/>
              <a:t>-pathogen-safety-data-</a:t>
            </a:r>
            <a:r>
              <a:rPr lang="en-US" dirty="0" err="1"/>
              <a:t>sheet.html</a:t>
            </a:r>
            <a:r>
              <a:rPr lang="en-US" dirty="0"/>
              <a:t>.</a:t>
            </a:r>
          </a:p>
          <a:p>
            <a:pPr lvl="0"/>
            <a:r>
              <a:rPr lang="en-US" dirty="0" err="1"/>
              <a:t>Wint</a:t>
            </a:r>
            <a:r>
              <a:rPr lang="en-US" dirty="0"/>
              <a:t>, Carmella, and Matthew </a:t>
            </a:r>
            <a:r>
              <a:rPr lang="en-US" dirty="0" err="1"/>
              <a:t>Solan</a:t>
            </a:r>
            <a:r>
              <a:rPr lang="en-US" dirty="0"/>
              <a:t>. “Actinomycosis.” </a:t>
            </a:r>
            <a:r>
              <a:rPr lang="en-US" i="1" dirty="0" err="1"/>
              <a:t>Healthline</a:t>
            </a:r>
            <a:r>
              <a:rPr lang="en-US" dirty="0"/>
              <a:t>, </a:t>
            </a:r>
            <a:r>
              <a:rPr lang="en-US" dirty="0" err="1"/>
              <a:t>Healthline</a:t>
            </a:r>
            <a:r>
              <a:rPr lang="en-US" dirty="0"/>
              <a:t> Media, 11 Jan. 2016, </a:t>
            </a:r>
            <a:r>
              <a:rPr lang="en-US" dirty="0" err="1"/>
              <a:t>www.healthline.com</a:t>
            </a:r>
            <a:r>
              <a:rPr lang="en-US" dirty="0"/>
              <a:t>/health/actinomycosis#risk-factors4.</a:t>
            </a:r>
          </a:p>
          <a:p>
            <a:pPr lvl="0"/>
            <a:r>
              <a:rPr lang="en-US" dirty="0"/>
              <a:t>“</a:t>
            </a:r>
            <a:r>
              <a:rPr lang="en-US" dirty="0" err="1"/>
              <a:t>Actinomycetes</a:t>
            </a:r>
            <a:r>
              <a:rPr lang="en-US" dirty="0"/>
              <a:t>.” </a:t>
            </a:r>
            <a:r>
              <a:rPr lang="en-US" i="1" dirty="0"/>
              <a:t>The Free Dictionary</a:t>
            </a:r>
            <a:r>
              <a:rPr lang="en-US" dirty="0"/>
              <a:t>, </a:t>
            </a:r>
            <a:r>
              <a:rPr lang="en-US" dirty="0" err="1"/>
              <a:t>Farlex</a:t>
            </a:r>
            <a:r>
              <a:rPr lang="en-US" dirty="0"/>
              <a:t>, encyclopedia2.thefreedictionary.com/</a:t>
            </a:r>
            <a:r>
              <a:rPr lang="en-US" dirty="0" err="1"/>
              <a:t>Actinomycetes</a:t>
            </a:r>
            <a:r>
              <a:rPr lang="en-US" dirty="0"/>
              <a:t>.</a:t>
            </a:r>
          </a:p>
          <a:p>
            <a:endParaRPr lang="en-US" dirty="0"/>
          </a:p>
        </p:txBody>
      </p:sp>
    </p:spTree>
    <p:extLst>
      <p:ext uri="{BB962C8B-B14F-4D97-AF65-F5344CB8AC3E}">
        <p14:creationId xmlns:p14="http://schemas.microsoft.com/office/powerpoint/2010/main" val="16971853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427E0A4F-FE1D-4A81-8D8F-986345F71CBE}"/>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0" name="Rectangle 9">
              <a:extLst>
                <a:ext uri="{FF2B5EF4-FFF2-40B4-BE49-F238E27FC236}">
                  <a16:creationId xmlns:a16="http://schemas.microsoft.com/office/drawing/2014/main" id="{F70C2B8F-6B1B-46D5-86E6-40F36C695FC2}"/>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a:extLst>
                <a:ext uri="{FF2B5EF4-FFF2-40B4-BE49-F238E27FC236}">
                  <a16:creationId xmlns:a16="http://schemas.microsoft.com/office/drawing/2014/main" id="{77B237C1-E8A0-4DD3-B6C5-F2D54F796F82}"/>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a:extLst>
                <a:ext uri="{FF2B5EF4-FFF2-40B4-BE49-F238E27FC236}">
                  <a16:creationId xmlns:a16="http://schemas.microsoft.com/office/drawing/2014/main" id="{88D62F0D-6BD4-4DD4-B125-6F7A952A3122}"/>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F928E8CD-5219-4795-91D4-9618DB8ED6C1}"/>
                </a:ext>
              </a:extLst>
            </p:cNvPr>
            <p:cNvSpPr/>
            <p:nvPr>
              <p:extLst>
                <p:ext uri="{386F3935-93C4-4BCD-93E2-E3B085C9AB24}">
                  <p16:designElem xmlns:p16="http://schemas.microsoft.com/office/powerpoint/2015/main" val="1"/>
                </p:ext>
              </p:extLst>
            </p:nvPr>
          </p:nvSpPr>
          <p:spPr bwMode="gray">
            <a:xfrm>
              <a:off x="6700828" y="402165"/>
              <a:ext cx="5067838"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a:extLst>
                <a:ext uri="{FF2B5EF4-FFF2-40B4-BE49-F238E27FC236}">
                  <a16:creationId xmlns:a16="http://schemas.microsoft.com/office/drawing/2014/main" id="{A00A43E1-4FE7-498F-AFFF-FDFC1FAF04AD}"/>
                </a:ext>
              </a:extLst>
            </p:cNvPr>
            <p:cNvSpPr/>
            <p:nvPr>
              <p:extLst>
                <p:ext uri="{386F3935-93C4-4BCD-93E2-E3B085C9AB24}">
                  <p16:designElem xmlns:p16="http://schemas.microsoft.com/office/powerpoint/2015/main" val="1"/>
                </p:ext>
              </p:extLst>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a:extLst>
                <a:ext uri="{FF2B5EF4-FFF2-40B4-BE49-F238E27FC236}">
                  <a16:creationId xmlns:a16="http://schemas.microsoft.com/office/drawing/2014/main" id="{DB521824-592C-476A-AB0A-CA0C6D1F3407}"/>
                </a:ext>
              </a:extLst>
            </p:cNvPr>
            <p:cNvSpPr/>
            <p:nvPr>
              <p:extLst>
                <p:ext uri="{386F3935-93C4-4BCD-93E2-E3B085C9AB24}">
                  <p16:designElem xmlns:p16="http://schemas.microsoft.com/office/powerpoint/2015/main" val="1"/>
                </p:ext>
              </p:extLst>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a:extLst>
                <a:ext uri="{FF2B5EF4-FFF2-40B4-BE49-F238E27FC236}">
                  <a16:creationId xmlns:a16="http://schemas.microsoft.com/office/drawing/2014/main" id="{B5C860C9-D4F9-4350-80DA-0D1CD36C774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pic>
        <p:nvPicPr>
          <p:cNvPr id="4" name="Picture 3">
            <a:extLst>
              <a:ext uri="{FF2B5EF4-FFF2-40B4-BE49-F238E27FC236}">
                <a16:creationId xmlns:a16="http://schemas.microsoft.com/office/drawing/2014/main" id="{2D3A4BC0-329E-4E47-BB2C-A634C508F506}"/>
              </a:ext>
            </a:extLst>
          </p:cNvPr>
          <p:cNvPicPr>
            <a:picLocks noChangeAspect="1"/>
          </p:cNvPicPr>
          <p:nvPr/>
        </p:nvPicPr>
        <p:blipFill>
          <a:blip r:embed="rId3"/>
          <a:stretch>
            <a:fillRect/>
          </a:stretch>
        </p:blipFill>
        <p:spPr>
          <a:xfrm>
            <a:off x="6714836" y="1814138"/>
            <a:ext cx="4828707" cy="3247305"/>
          </a:xfrm>
          <a:prstGeom prst="rect">
            <a:avLst/>
          </a:prstGeom>
        </p:spPr>
      </p:pic>
      <p:sp>
        <p:nvSpPr>
          <p:cNvPr id="18" name="Rectangle 17">
            <a:extLst>
              <a:ext uri="{FF2B5EF4-FFF2-40B4-BE49-F238E27FC236}">
                <a16:creationId xmlns:a16="http://schemas.microsoft.com/office/drawing/2014/main" id="{538A90C8-AE0E-4EBA-9AF8-EEDB206020E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639098" y="629265"/>
            <a:ext cx="5132438" cy="1622322"/>
          </a:xfrm>
        </p:spPr>
        <p:txBody>
          <a:bodyPr>
            <a:normAutofit/>
          </a:bodyPr>
          <a:lstStyle/>
          <a:p>
            <a:r>
              <a:rPr lang="en-US" dirty="0">
                <a:solidFill>
                  <a:srgbClr val="EBEBEB"/>
                </a:solidFill>
              </a:rPr>
              <a:t>Campylobacter Coli: </a:t>
            </a:r>
            <a:br>
              <a:rPr lang="en-US" dirty="0">
                <a:solidFill>
                  <a:srgbClr val="EBEBEB"/>
                </a:solidFill>
              </a:rPr>
            </a:br>
            <a:endParaRPr lang="en-US" dirty="0">
              <a:solidFill>
                <a:srgbClr val="EBEBEB"/>
              </a:solidFill>
            </a:endParaRPr>
          </a:p>
        </p:txBody>
      </p:sp>
      <p:sp>
        <p:nvSpPr>
          <p:cNvPr id="3" name="Content Placeholder 2"/>
          <p:cNvSpPr>
            <a:spLocks noGrp="1"/>
          </p:cNvSpPr>
          <p:nvPr>
            <p:ph idx="1"/>
          </p:nvPr>
        </p:nvSpPr>
        <p:spPr>
          <a:xfrm>
            <a:off x="710381" y="1601988"/>
            <a:ext cx="5132439" cy="4363805"/>
          </a:xfrm>
        </p:spPr>
        <p:txBody>
          <a:bodyPr anchor="ctr">
            <a:normAutofit lnSpcReduction="10000"/>
          </a:bodyPr>
          <a:lstStyle/>
          <a:p>
            <a:pPr>
              <a:lnSpc>
                <a:spcPct val="90000"/>
              </a:lnSpc>
            </a:pPr>
            <a:endParaRPr lang="en-US" dirty="0">
              <a:solidFill>
                <a:srgbClr val="FFFFFF"/>
              </a:solidFill>
            </a:endParaRPr>
          </a:p>
          <a:p>
            <a:pPr>
              <a:lnSpc>
                <a:spcPct val="90000"/>
              </a:lnSpc>
            </a:pPr>
            <a:r>
              <a:rPr lang="en-US" sz="2000" i="1" dirty="0">
                <a:solidFill>
                  <a:srgbClr val="FFFFFF"/>
                </a:solidFill>
              </a:rPr>
              <a:t>Campylobacter coli</a:t>
            </a:r>
            <a:r>
              <a:rPr lang="en-US" sz="2000" dirty="0">
                <a:solidFill>
                  <a:srgbClr val="FFFFFF"/>
                </a:solidFill>
              </a:rPr>
              <a:t> is a microaerobic, non-spore forming, gram-negative, oxidase-positive bacterium of the </a:t>
            </a:r>
            <a:r>
              <a:rPr lang="en-US" sz="2000" dirty="0" err="1">
                <a:solidFill>
                  <a:srgbClr val="FFFFFF"/>
                </a:solidFill>
              </a:rPr>
              <a:t>Camplobacteraceae</a:t>
            </a:r>
            <a:r>
              <a:rPr lang="en-US" sz="2000" dirty="0">
                <a:solidFill>
                  <a:srgbClr val="FFFFFF"/>
                </a:solidFill>
              </a:rPr>
              <a:t> family. They form motile, spiral shaped rods and moves by a corkscrew-like motion. One unsheathed polar flagella are present at the end (or both ends) of the cell, which gives the bacterium a slender “S” shape, and this spiral appearance is its most distinguishable feature. </a:t>
            </a:r>
            <a:r>
              <a:rPr lang="en-US" sz="2000" i="1" dirty="0">
                <a:solidFill>
                  <a:srgbClr val="FFFFFF"/>
                </a:solidFill>
              </a:rPr>
              <a:t>C. coli</a:t>
            </a:r>
            <a:r>
              <a:rPr lang="en-US" sz="2000" dirty="0">
                <a:solidFill>
                  <a:srgbClr val="FFFFFF"/>
                </a:solidFill>
              </a:rPr>
              <a:t> grows slowly in culture and have an optimum temperature of 42°C..</a:t>
            </a:r>
          </a:p>
        </p:txBody>
      </p:sp>
    </p:spTree>
    <p:extLst>
      <p:ext uri="{BB962C8B-B14F-4D97-AF65-F5344CB8AC3E}">
        <p14:creationId xmlns:p14="http://schemas.microsoft.com/office/powerpoint/2010/main" val="1202390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HOST RANGE ANDINFECTIOUS DOSE:</a:t>
            </a:r>
          </a:p>
        </p:txBody>
      </p:sp>
      <p:sp>
        <p:nvSpPr>
          <p:cNvPr id="3" name="Content Placeholder 2"/>
          <p:cNvSpPr>
            <a:spLocks noGrp="1"/>
          </p:cNvSpPr>
          <p:nvPr>
            <p:ph idx="1"/>
          </p:nvPr>
        </p:nvSpPr>
        <p:spPr>
          <a:xfrm>
            <a:off x="1154954" y="2603500"/>
            <a:ext cx="8825659" cy="1856988"/>
          </a:xfrm>
        </p:spPr>
        <p:txBody>
          <a:bodyPr/>
          <a:lstStyle/>
          <a:p>
            <a:r>
              <a:rPr lang="en-US" dirty="0"/>
              <a:t>HOST RANGE: Pigs are the main host, humans, avian animals, and a wide range of other animals such as cattle, and sheep can also be infected.</a:t>
            </a:r>
          </a:p>
          <a:p>
            <a:r>
              <a:rPr lang="en-US" dirty="0"/>
              <a:t>Infectious Dose</a:t>
            </a:r>
            <a:r>
              <a:rPr lang="en-US" b="1" dirty="0"/>
              <a:t>: </a:t>
            </a:r>
            <a:r>
              <a:rPr lang="en-US" dirty="0"/>
              <a:t>As low as 500 organisms by ingestion. One volunteer study found that 9000 bacteria were required to infect 50 percent of subjects.</a:t>
            </a:r>
          </a:p>
          <a:p>
            <a:endParaRPr lang="en-US" dirty="0"/>
          </a:p>
        </p:txBody>
      </p:sp>
    </p:spTree>
    <p:extLst>
      <p:ext uri="{BB962C8B-B14F-4D97-AF65-F5344CB8AC3E}">
        <p14:creationId xmlns:p14="http://schemas.microsoft.com/office/powerpoint/2010/main" val="15552455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2A9D20F-83AB-470F-A846-6B6923648D71}"/>
              </a:ext>
            </a:extLst>
          </p:cNvPr>
          <p:cNvPicPr>
            <a:picLocks noChangeAspect="1"/>
          </p:cNvPicPr>
          <p:nvPr/>
        </p:nvPicPr>
        <p:blipFill>
          <a:blip r:embed="rId2"/>
          <a:stretch>
            <a:fillRect/>
          </a:stretch>
        </p:blipFill>
        <p:spPr>
          <a:xfrm>
            <a:off x="1179109" y="2775951"/>
            <a:ext cx="4289739" cy="3067163"/>
          </a:xfrm>
          <a:prstGeom prst="roundRect">
            <a:avLst>
              <a:gd name="adj" fmla="val 1858"/>
            </a:avLst>
          </a:prstGeom>
          <a:effectLst>
            <a:outerShdw blurRad="50800" dist="50800" dir="5400000" algn="tl" rotWithShape="0">
              <a:srgbClr val="000000">
                <a:alpha val="43000"/>
              </a:srgbClr>
            </a:outerShdw>
          </a:effectLst>
        </p:spPr>
      </p:pic>
      <p:sp>
        <p:nvSpPr>
          <p:cNvPr id="2" name="Title 1"/>
          <p:cNvSpPr>
            <a:spLocks noGrp="1"/>
          </p:cNvSpPr>
          <p:nvPr>
            <p:ph type="title"/>
          </p:nvPr>
        </p:nvSpPr>
        <p:spPr>
          <a:xfrm>
            <a:off x="1154954" y="973668"/>
            <a:ext cx="8761413" cy="706964"/>
          </a:xfrm>
        </p:spPr>
        <p:txBody>
          <a:bodyPr>
            <a:normAutofit/>
          </a:bodyPr>
          <a:lstStyle/>
          <a:p>
            <a:r>
              <a:rPr lang="en-US" sz="3300">
                <a:solidFill>
                  <a:srgbClr val="EBEBEB"/>
                </a:solidFill>
              </a:rPr>
              <a:t>RESERVOIR AND MODE OF TRANSMISSION</a:t>
            </a:r>
          </a:p>
        </p:txBody>
      </p:sp>
      <p:sp>
        <p:nvSpPr>
          <p:cNvPr id="3" name="Content Placeholder 2"/>
          <p:cNvSpPr>
            <a:spLocks noGrp="1"/>
          </p:cNvSpPr>
          <p:nvPr>
            <p:ph idx="1"/>
          </p:nvPr>
        </p:nvSpPr>
        <p:spPr>
          <a:xfrm>
            <a:off x="5980954" y="2603500"/>
            <a:ext cx="5211979" cy="3416300"/>
          </a:xfrm>
        </p:spPr>
        <p:txBody>
          <a:bodyPr anchor="ctr">
            <a:normAutofit/>
          </a:bodyPr>
          <a:lstStyle/>
          <a:p>
            <a:pPr>
              <a:lnSpc>
                <a:spcPct val="90000"/>
              </a:lnSpc>
            </a:pPr>
            <a:r>
              <a:rPr lang="en-US" dirty="0"/>
              <a:t>RESERVOIR: Pigs, poultry, cattle, sheep, birds, Nearly all natural water sources are contaminated with </a:t>
            </a:r>
            <a:r>
              <a:rPr lang="en-US" i="1" dirty="0"/>
              <a:t>C. coli</a:t>
            </a:r>
            <a:r>
              <a:rPr lang="en-US" dirty="0"/>
              <a:t> </a:t>
            </a:r>
            <a:r>
              <a:rPr lang="en-US" u="sng" baseline="30000" dirty="0">
                <a:hlinkClick r:id="rId3"/>
              </a:rPr>
              <a:t> </a:t>
            </a:r>
            <a:endParaRPr lang="en-US"/>
          </a:p>
          <a:p>
            <a:pPr>
              <a:lnSpc>
                <a:spcPct val="90000"/>
              </a:lnSpc>
            </a:pPr>
            <a:r>
              <a:rPr lang="en-US" dirty="0"/>
              <a:t>MODE OF TRANSMISSION: Oral ingestion of bacteria from contaminated food (primarily chicken) or contaminated drinking water. Contact with animals and their feces is also a source of infection. The prevalence of campylobacter on chicken carcasses is very high and cross contamination can easily occur during food preparation.</a:t>
            </a:r>
            <a:endParaRPr lang="en-US"/>
          </a:p>
        </p:txBody>
      </p:sp>
    </p:spTree>
    <p:extLst>
      <p:ext uri="{BB962C8B-B14F-4D97-AF65-F5344CB8AC3E}">
        <p14:creationId xmlns:p14="http://schemas.microsoft.com/office/powerpoint/2010/main" val="11465287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747132"/>
            <a:ext cx="8761413" cy="933500"/>
          </a:xfrm>
        </p:spPr>
        <p:txBody>
          <a:bodyPr/>
          <a:lstStyle/>
          <a:p>
            <a:r>
              <a:rPr lang="en-US" dirty="0"/>
              <a:t>Campylobacter </a:t>
            </a:r>
            <a:r>
              <a:rPr lang="en-US" dirty="0" err="1"/>
              <a:t>Jejuni</a:t>
            </a:r>
            <a:r>
              <a:rPr lang="en-US" dirty="0"/>
              <a:t>:</a:t>
            </a:r>
            <a:br>
              <a:rPr lang="en-US" dirty="0"/>
            </a:br>
            <a:endParaRPr lang="en-US" dirty="0"/>
          </a:p>
        </p:txBody>
      </p:sp>
      <p:sp>
        <p:nvSpPr>
          <p:cNvPr id="3" name="Content Placeholder 2"/>
          <p:cNvSpPr>
            <a:spLocks noGrp="1"/>
          </p:cNvSpPr>
          <p:nvPr>
            <p:ph idx="1"/>
          </p:nvPr>
        </p:nvSpPr>
        <p:spPr>
          <a:xfrm>
            <a:off x="1444886" y="2547744"/>
            <a:ext cx="8825659" cy="3416300"/>
          </a:xfrm>
        </p:spPr>
        <p:txBody>
          <a:bodyPr/>
          <a:lstStyle/>
          <a:p>
            <a:r>
              <a:rPr lang="en-US" dirty="0"/>
              <a:t>HOST RANGE: </a:t>
            </a:r>
            <a:r>
              <a:rPr lang="en-US" i="1" dirty="0"/>
              <a:t>C. jejuni </a:t>
            </a:r>
            <a:r>
              <a:rPr lang="en-US" dirty="0"/>
              <a:t>subsp. </a:t>
            </a:r>
            <a:r>
              <a:rPr lang="en-US" i="1" dirty="0"/>
              <a:t>jejuni</a:t>
            </a:r>
            <a:r>
              <a:rPr lang="en-US" dirty="0"/>
              <a:t>: humans, cattle, wild birds, poultry, pigs, sheep, dogs, cats, water, mink, rabbits, and insects</a:t>
            </a:r>
            <a:r>
              <a:rPr lang="en-US" baseline="30000" dirty="0"/>
              <a:t>.</a:t>
            </a:r>
            <a:r>
              <a:rPr lang="en-US" i="1" dirty="0"/>
              <a:t> C. jejuni</a:t>
            </a:r>
            <a:r>
              <a:rPr lang="en-US" dirty="0"/>
              <a:t> </a:t>
            </a:r>
            <a:r>
              <a:rPr lang="en-US" dirty="0" err="1"/>
              <a:t>subsp</a:t>
            </a:r>
            <a:r>
              <a:rPr lang="en-US" dirty="0"/>
              <a:t> </a:t>
            </a:r>
            <a:r>
              <a:rPr lang="en-US" i="1" dirty="0" err="1"/>
              <a:t>doylei</a:t>
            </a:r>
            <a:r>
              <a:rPr lang="en-US" dirty="0"/>
              <a:t> can be found in humans.</a:t>
            </a:r>
          </a:p>
          <a:p>
            <a:r>
              <a:rPr lang="en-US" dirty="0"/>
              <a:t>INFECTIOUS DOSE: 500 organisms by ingestion. One volunteer study found that 9000 bacteria were required to infect 50 percent of subjects.</a:t>
            </a:r>
          </a:p>
          <a:p>
            <a:r>
              <a:rPr lang="en-US" dirty="0"/>
              <a:t>MODE OF TRANSMISSION: Oral ingestion of bacteria from </a:t>
            </a:r>
            <a:r>
              <a:rPr lang="en-US" dirty="0" err="1"/>
              <a:t>faecally</a:t>
            </a:r>
            <a:r>
              <a:rPr lang="en-US" dirty="0"/>
              <a:t> contaminated food (primarily chicken) or drinking water is the main mode of transmission Footnote 4, Footnote 11. Contact with animals and their feces is also a source of infection.</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11588904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4F3EE12-7281-4A1C-A99B-ACB65B366FF4}"/>
              </a:ext>
            </a:extLst>
          </p:cNvPr>
          <p:cNvPicPr>
            <a:picLocks noChangeAspect="1"/>
          </p:cNvPicPr>
          <p:nvPr/>
        </p:nvPicPr>
        <p:blipFill>
          <a:blip r:embed="rId2"/>
          <a:stretch>
            <a:fillRect/>
          </a:stretch>
        </p:blipFill>
        <p:spPr>
          <a:xfrm>
            <a:off x="6926470" y="2775951"/>
            <a:ext cx="4089550" cy="3067163"/>
          </a:xfrm>
          <a:prstGeom prst="roundRect">
            <a:avLst>
              <a:gd name="adj" fmla="val 1858"/>
            </a:avLst>
          </a:prstGeom>
          <a:effectLst>
            <a:outerShdw blurRad="50800" dist="50800" dir="5400000" algn="tl" rotWithShape="0">
              <a:srgbClr val="000000">
                <a:alpha val="43000"/>
              </a:srgbClr>
            </a:outerShdw>
          </a:effectLst>
        </p:spPr>
      </p:pic>
      <p:sp>
        <p:nvSpPr>
          <p:cNvPr id="2" name="Title 1"/>
          <p:cNvSpPr>
            <a:spLocks noGrp="1"/>
          </p:cNvSpPr>
          <p:nvPr>
            <p:ph type="title"/>
          </p:nvPr>
        </p:nvSpPr>
        <p:spPr>
          <a:xfrm>
            <a:off x="1154954" y="973668"/>
            <a:ext cx="8761413" cy="706964"/>
          </a:xfrm>
        </p:spPr>
        <p:txBody>
          <a:bodyPr>
            <a:normAutofit/>
          </a:bodyPr>
          <a:lstStyle/>
          <a:p>
            <a:r>
              <a:rPr lang="en-US">
                <a:solidFill>
                  <a:srgbClr val="EBEBEB"/>
                </a:solidFill>
              </a:rPr>
              <a:t>RESERVOIR</a:t>
            </a:r>
          </a:p>
        </p:txBody>
      </p:sp>
      <p:sp>
        <p:nvSpPr>
          <p:cNvPr id="3" name="Content Placeholder 2"/>
          <p:cNvSpPr>
            <a:spLocks noGrp="1"/>
          </p:cNvSpPr>
          <p:nvPr>
            <p:ph idx="1"/>
          </p:nvPr>
        </p:nvSpPr>
        <p:spPr>
          <a:xfrm>
            <a:off x="1154954" y="2603500"/>
            <a:ext cx="5211979" cy="3416300"/>
          </a:xfrm>
        </p:spPr>
        <p:txBody>
          <a:bodyPr anchor="ctr">
            <a:normAutofit/>
          </a:bodyPr>
          <a:lstStyle/>
          <a:p>
            <a:r>
              <a:rPr lang="en-US" dirty="0"/>
              <a:t>RESERVOIR: C. jejuni subsp. jejuni: humans, cattle, wild birds, poultry, pigs, sheep, dogs, cats, water, mink, rabbits, and insects. C. jejuni </a:t>
            </a:r>
            <a:r>
              <a:rPr lang="en-US" dirty="0" err="1"/>
              <a:t>subsp</a:t>
            </a:r>
            <a:r>
              <a:rPr lang="en-US" dirty="0"/>
              <a:t> </a:t>
            </a:r>
            <a:r>
              <a:rPr lang="en-US" dirty="0" err="1"/>
              <a:t>doylei</a:t>
            </a:r>
            <a:r>
              <a:rPr lang="en-US" dirty="0"/>
              <a:t> can be found in humans.</a:t>
            </a:r>
          </a:p>
          <a:p>
            <a:endParaRPr lang="en-US" dirty="0"/>
          </a:p>
        </p:txBody>
      </p:sp>
    </p:spTree>
    <p:extLst>
      <p:ext uri="{BB962C8B-B14F-4D97-AF65-F5344CB8AC3E}">
        <p14:creationId xmlns:p14="http://schemas.microsoft.com/office/powerpoint/2010/main" val="11644172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15DECA11-8F23-4BFB-819D-1C5A97840DE0}"/>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9" name="Rectangle 8">
              <a:extLst>
                <a:ext uri="{FF2B5EF4-FFF2-40B4-BE49-F238E27FC236}">
                  <a16:creationId xmlns:a16="http://schemas.microsoft.com/office/drawing/2014/main" id="{24DBF623-F256-43E8-93AC-B5467A91FD2D}"/>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0" name="Freeform 5">
              <a:extLst>
                <a:ext uri="{FF2B5EF4-FFF2-40B4-BE49-F238E27FC236}">
                  <a16:creationId xmlns:a16="http://schemas.microsoft.com/office/drawing/2014/main" id="{B6AB7373-B022-4BA1-B8E7-D2C342475F59}"/>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ln>
              <a:noFill/>
            </a:ln>
          </p:spPr>
        </p:sp>
      </p:grpSp>
      <p:sp>
        <p:nvSpPr>
          <p:cNvPr id="12" name="Freeform: Shape 11">
            <a:extLst>
              <a:ext uri="{FF2B5EF4-FFF2-40B4-BE49-F238E27FC236}">
                <a16:creationId xmlns:a16="http://schemas.microsoft.com/office/drawing/2014/main" id="{E0BFF7C8-A0F2-492C-AD80-E74CED0D1B82}"/>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838669">
            <a:off x="2884218" y="1683278"/>
            <a:ext cx="2934265" cy="437897"/>
          </a:xfrm>
          <a:custGeom>
            <a:avLst/>
            <a:gdLst>
              <a:gd name="connsiteX0" fmla="*/ 2934265 w 2934265"/>
              <a:gd name="connsiteY0" fmla="*/ 0 h 437897"/>
              <a:gd name="connsiteX1" fmla="*/ 2888069 w 2934265"/>
              <a:gd name="connsiteY1" fmla="*/ 437897 h 437897"/>
              <a:gd name="connsiteX2" fmla="*/ 2791337 w 2934265"/>
              <a:gd name="connsiteY2" fmla="*/ 437084 h 437897"/>
              <a:gd name="connsiteX3" fmla="*/ 25070 w 2934265"/>
              <a:gd name="connsiteY3" fmla="*/ 208388 h 437897"/>
              <a:gd name="connsiteX4" fmla="*/ 0 w 2934265"/>
              <a:gd name="connsiteY4" fmla="*/ 141220 h 437897"/>
              <a:gd name="connsiteX5" fmla="*/ 157202 w 2934265"/>
              <a:gd name="connsiteY5" fmla="*/ 150137 h 437897"/>
              <a:gd name="connsiteX6" fmla="*/ 237720 w 2934265"/>
              <a:gd name="connsiteY6" fmla="*/ 153470 h 437897"/>
              <a:gd name="connsiteX7" fmla="*/ 320008 w 2934265"/>
              <a:gd name="connsiteY7" fmla="*/ 156970 h 437897"/>
              <a:gd name="connsiteX8" fmla="*/ 403475 w 2934265"/>
              <a:gd name="connsiteY8" fmla="*/ 160304 h 437897"/>
              <a:gd name="connsiteX9" fmla="*/ 487532 w 2934265"/>
              <a:gd name="connsiteY9" fmla="*/ 162387 h 437897"/>
              <a:gd name="connsiteX10" fmla="*/ 573065 w 2934265"/>
              <a:gd name="connsiteY10" fmla="*/ 164387 h 437897"/>
              <a:gd name="connsiteX11" fmla="*/ 660071 w 2934265"/>
              <a:gd name="connsiteY11" fmla="*/ 166470 h 437897"/>
              <a:gd name="connsiteX12" fmla="*/ 748258 w 2934265"/>
              <a:gd name="connsiteY12" fmla="*/ 167887 h 437897"/>
              <a:gd name="connsiteX13" fmla="*/ 837329 w 2934265"/>
              <a:gd name="connsiteY13" fmla="*/ 167887 h 437897"/>
              <a:gd name="connsiteX14" fmla="*/ 927580 w 2934265"/>
              <a:gd name="connsiteY14" fmla="*/ 168470 h 437897"/>
              <a:gd name="connsiteX15" fmla="*/ 1018716 w 2934265"/>
              <a:gd name="connsiteY15" fmla="*/ 167887 h 437897"/>
              <a:gd name="connsiteX16" fmla="*/ 1110736 w 2934265"/>
              <a:gd name="connsiteY16" fmla="*/ 166470 h 437897"/>
              <a:gd name="connsiteX17" fmla="*/ 1203052 w 2934265"/>
              <a:gd name="connsiteY17" fmla="*/ 165137 h 437897"/>
              <a:gd name="connsiteX18" fmla="*/ 1296547 w 2934265"/>
              <a:gd name="connsiteY18" fmla="*/ 162387 h 437897"/>
              <a:gd name="connsiteX19" fmla="*/ 1391222 w 2934265"/>
              <a:gd name="connsiteY19" fmla="*/ 159720 h 437897"/>
              <a:gd name="connsiteX20" fmla="*/ 1485308 w 2934265"/>
              <a:gd name="connsiteY20" fmla="*/ 156220 h 437897"/>
              <a:gd name="connsiteX21" fmla="*/ 1580573 w 2934265"/>
              <a:gd name="connsiteY21" fmla="*/ 151553 h 437897"/>
              <a:gd name="connsiteX22" fmla="*/ 1677017 w 2934265"/>
              <a:gd name="connsiteY22" fmla="*/ 146053 h 437897"/>
              <a:gd name="connsiteX23" fmla="*/ 1773462 w 2934265"/>
              <a:gd name="connsiteY23" fmla="*/ 140636 h 437897"/>
              <a:gd name="connsiteX24" fmla="*/ 1869907 w 2934265"/>
              <a:gd name="connsiteY24" fmla="*/ 133720 h 437897"/>
              <a:gd name="connsiteX25" fmla="*/ 1968121 w 2934265"/>
              <a:gd name="connsiteY25" fmla="*/ 125553 h 437897"/>
              <a:gd name="connsiteX26" fmla="*/ 2064566 w 2934265"/>
              <a:gd name="connsiteY26" fmla="*/ 117386 h 437897"/>
              <a:gd name="connsiteX27" fmla="*/ 2162780 w 2934265"/>
              <a:gd name="connsiteY27" fmla="*/ 107802 h 437897"/>
              <a:gd name="connsiteX28" fmla="*/ 2261880 w 2934265"/>
              <a:gd name="connsiteY28" fmla="*/ 97552 h 437897"/>
              <a:gd name="connsiteX29" fmla="*/ 2359209 w 2934265"/>
              <a:gd name="connsiteY29" fmla="*/ 86635 h 437897"/>
              <a:gd name="connsiteX30" fmla="*/ 2457718 w 2934265"/>
              <a:gd name="connsiteY30" fmla="*/ 73802 h 437897"/>
              <a:gd name="connsiteX31" fmla="*/ 2556228 w 2934265"/>
              <a:gd name="connsiteY31" fmla="*/ 60135 h 437897"/>
              <a:gd name="connsiteX32" fmla="*/ 2654737 w 2934265"/>
              <a:gd name="connsiteY32" fmla="*/ 46552 h 437897"/>
              <a:gd name="connsiteX33" fmla="*/ 2752951 w 2934265"/>
              <a:gd name="connsiteY33" fmla="*/ 30718 h 437897"/>
              <a:gd name="connsiteX34" fmla="*/ 2851166 w 2934265"/>
              <a:gd name="connsiteY34" fmla="*/ 14384 h 437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934265" h="437897">
                <a:moveTo>
                  <a:pt x="2934265" y="0"/>
                </a:moveTo>
                <a:lnTo>
                  <a:pt x="2888069" y="437897"/>
                </a:lnTo>
                <a:lnTo>
                  <a:pt x="2791337" y="437084"/>
                </a:lnTo>
                <a:cubicBezTo>
                  <a:pt x="2010492" y="424446"/>
                  <a:pt x="481578" y="316124"/>
                  <a:pt x="25070" y="208388"/>
                </a:cubicBezTo>
                <a:cubicBezTo>
                  <a:pt x="16811" y="185970"/>
                  <a:pt x="8258" y="163637"/>
                  <a:pt x="0" y="141220"/>
                </a:cubicBezTo>
                <a:lnTo>
                  <a:pt x="157202" y="150137"/>
                </a:lnTo>
                <a:lnTo>
                  <a:pt x="237720" y="153470"/>
                </a:lnTo>
                <a:lnTo>
                  <a:pt x="320008" y="156970"/>
                </a:lnTo>
                <a:lnTo>
                  <a:pt x="403475" y="160304"/>
                </a:lnTo>
                <a:lnTo>
                  <a:pt x="487532" y="162387"/>
                </a:lnTo>
                <a:lnTo>
                  <a:pt x="573065" y="164387"/>
                </a:lnTo>
                <a:lnTo>
                  <a:pt x="660071" y="166470"/>
                </a:lnTo>
                <a:lnTo>
                  <a:pt x="748258" y="167887"/>
                </a:lnTo>
                <a:lnTo>
                  <a:pt x="837329" y="167887"/>
                </a:lnTo>
                <a:lnTo>
                  <a:pt x="927580" y="168470"/>
                </a:lnTo>
                <a:lnTo>
                  <a:pt x="1018716" y="167887"/>
                </a:lnTo>
                <a:lnTo>
                  <a:pt x="1110736" y="166470"/>
                </a:lnTo>
                <a:lnTo>
                  <a:pt x="1203052" y="165137"/>
                </a:lnTo>
                <a:lnTo>
                  <a:pt x="1296547" y="162387"/>
                </a:lnTo>
                <a:lnTo>
                  <a:pt x="1391222" y="159720"/>
                </a:lnTo>
                <a:lnTo>
                  <a:pt x="1485308" y="156220"/>
                </a:lnTo>
                <a:lnTo>
                  <a:pt x="1580573" y="151553"/>
                </a:lnTo>
                <a:lnTo>
                  <a:pt x="1677017" y="146053"/>
                </a:lnTo>
                <a:lnTo>
                  <a:pt x="1773462" y="140636"/>
                </a:lnTo>
                <a:lnTo>
                  <a:pt x="1869907" y="133720"/>
                </a:lnTo>
                <a:lnTo>
                  <a:pt x="1968121" y="125553"/>
                </a:lnTo>
                <a:lnTo>
                  <a:pt x="2064566" y="117386"/>
                </a:lnTo>
                <a:lnTo>
                  <a:pt x="2162780" y="107802"/>
                </a:lnTo>
                <a:lnTo>
                  <a:pt x="2261880" y="97552"/>
                </a:lnTo>
                <a:lnTo>
                  <a:pt x="2359209" y="86635"/>
                </a:lnTo>
                <a:lnTo>
                  <a:pt x="2457718" y="73802"/>
                </a:lnTo>
                <a:lnTo>
                  <a:pt x="2556228" y="60135"/>
                </a:lnTo>
                <a:lnTo>
                  <a:pt x="2654737" y="46552"/>
                </a:lnTo>
                <a:lnTo>
                  <a:pt x="2752951" y="30718"/>
                </a:lnTo>
                <a:lnTo>
                  <a:pt x="2851166" y="14384"/>
                </a:lnTo>
                <a:close/>
              </a:path>
            </a:pathLst>
          </a:custGeom>
          <a:solidFill>
            <a:schemeClr val="bg1">
              <a:alpha val="20000"/>
            </a:schemeClr>
          </a:solidFill>
          <a:ln>
            <a:noFill/>
          </a:ln>
        </p:spPr>
        <p:txBody>
          <a:bodyPr wrap="square">
            <a:noAutofit/>
          </a:bodyPr>
          <a:lstStyle/>
          <a:p>
            <a:endParaRPr lang="en-US" dirty="0"/>
          </a:p>
        </p:txBody>
      </p:sp>
      <p:sp useBgFill="1">
        <p:nvSpPr>
          <p:cNvPr id="14" name="Freeform: Shape 13">
            <a:extLst>
              <a:ext uri="{FF2B5EF4-FFF2-40B4-BE49-F238E27FC236}">
                <a16:creationId xmlns:a16="http://schemas.microsoft.com/office/drawing/2014/main" id="{F8FA804E-1D25-47B6-B418-617D700B0FE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4973494" y="-361419"/>
            <a:ext cx="5982968" cy="7580834"/>
          </a:xfrm>
          <a:custGeom>
            <a:avLst/>
            <a:gdLst>
              <a:gd name="connsiteX0" fmla="*/ 5982968 w 5982968"/>
              <a:gd name="connsiteY0" fmla="*/ 1177 h 7521140"/>
              <a:gd name="connsiteX1" fmla="*/ 5982968 w 5982968"/>
              <a:gd name="connsiteY1" fmla="*/ 1344715 h 7521140"/>
              <a:gd name="connsiteX2" fmla="*/ 5982967 w 5982968"/>
              <a:gd name="connsiteY2" fmla="*/ 1344715 h 7521140"/>
              <a:gd name="connsiteX3" fmla="*/ 5982967 w 5982968"/>
              <a:gd name="connsiteY3" fmla="*/ 6152387 h 7521140"/>
              <a:gd name="connsiteX4" fmla="*/ 5982968 w 5982968"/>
              <a:gd name="connsiteY4" fmla="*/ 6152387 h 7521140"/>
              <a:gd name="connsiteX5" fmla="*/ 5982968 w 5982968"/>
              <a:gd name="connsiteY5" fmla="*/ 7521140 h 7521140"/>
              <a:gd name="connsiteX6" fmla="*/ 0 w 5982968"/>
              <a:gd name="connsiteY6" fmla="*/ 7521140 h 7521140"/>
              <a:gd name="connsiteX7" fmla="*/ 0 w 5982968"/>
              <a:gd name="connsiteY7" fmla="*/ 6152387 h 7521140"/>
              <a:gd name="connsiteX8" fmla="*/ 2 w 5982968"/>
              <a:gd name="connsiteY8" fmla="*/ 6152387 h 7521140"/>
              <a:gd name="connsiteX9" fmla="*/ 2 w 5982968"/>
              <a:gd name="connsiteY9" fmla="*/ 905354 h 7521140"/>
              <a:gd name="connsiteX10" fmla="*/ 3 w 5982968"/>
              <a:gd name="connsiteY10" fmla="*/ 905354 h 7521140"/>
              <a:gd name="connsiteX11" fmla="*/ 3 w 5982968"/>
              <a:gd name="connsiteY11" fmla="*/ 0 h 7521140"/>
              <a:gd name="connsiteX12" fmla="*/ 35302 w 5982968"/>
              <a:gd name="connsiteY12" fmla="*/ 5883 h 7521140"/>
              <a:gd name="connsiteX13" fmla="*/ 138808 w 5982968"/>
              <a:gd name="connsiteY13" fmla="*/ 23197 h 7521140"/>
              <a:gd name="connsiteX14" fmla="*/ 214194 w 5982968"/>
              <a:gd name="connsiteY14" fmla="*/ 35299 h 7521140"/>
              <a:gd name="connsiteX15" fmla="*/ 303938 w 5982968"/>
              <a:gd name="connsiteY15" fmla="*/ 48074 h 7521140"/>
              <a:gd name="connsiteX16" fmla="*/ 410435 w 5982968"/>
              <a:gd name="connsiteY16" fmla="*/ 63370 h 7521140"/>
              <a:gd name="connsiteX17" fmla="*/ 528299 w 5982968"/>
              <a:gd name="connsiteY17" fmla="*/ 79507 h 7521140"/>
              <a:gd name="connsiteX18" fmla="*/ 661121 w 5982968"/>
              <a:gd name="connsiteY18" fmla="*/ 96484 h 7521140"/>
              <a:gd name="connsiteX19" fmla="*/ 805909 w 5982968"/>
              <a:gd name="connsiteY19" fmla="*/ 114469 h 7521140"/>
              <a:gd name="connsiteX20" fmla="*/ 963260 w 5982968"/>
              <a:gd name="connsiteY20" fmla="*/ 132455 h 7521140"/>
              <a:gd name="connsiteX21" fmla="*/ 1130783 w 5982968"/>
              <a:gd name="connsiteY21" fmla="*/ 150776 h 7521140"/>
              <a:gd name="connsiteX22" fmla="*/ 1311469 w 5982968"/>
              <a:gd name="connsiteY22" fmla="*/ 167753 h 7521140"/>
              <a:gd name="connsiteX23" fmla="*/ 1500531 w 5982968"/>
              <a:gd name="connsiteY23" fmla="*/ 184058 h 7521140"/>
              <a:gd name="connsiteX24" fmla="*/ 1700362 w 5982968"/>
              <a:gd name="connsiteY24" fmla="*/ 198850 h 7521140"/>
              <a:gd name="connsiteX25" fmla="*/ 1908569 w 5982968"/>
              <a:gd name="connsiteY25" fmla="*/ 212969 h 7521140"/>
              <a:gd name="connsiteX26" fmla="*/ 2125751 w 5982968"/>
              <a:gd name="connsiteY26" fmla="*/ 226249 h 7521140"/>
              <a:gd name="connsiteX27" fmla="*/ 2237034 w 5982968"/>
              <a:gd name="connsiteY27" fmla="*/ 230955 h 7521140"/>
              <a:gd name="connsiteX28" fmla="*/ 2350710 w 5982968"/>
              <a:gd name="connsiteY28" fmla="*/ 236166 h 7521140"/>
              <a:gd name="connsiteX29" fmla="*/ 2466181 w 5982968"/>
              <a:gd name="connsiteY29" fmla="*/ 241040 h 7521140"/>
              <a:gd name="connsiteX30" fmla="*/ 2582251 w 5982968"/>
              <a:gd name="connsiteY30" fmla="*/ 244234 h 7521140"/>
              <a:gd name="connsiteX31" fmla="*/ 2700713 w 5982968"/>
              <a:gd name="connsiteY31" fmla="*/ 247092 h 7521140"/>
              <a:gd name="connsiteX32" fmla="*/ 2820373 w 5982968"/>
              <a:gd name="connsiteY32" fmla="*/ 250117 h 7521140"/>
              <a:gd name="connsiteX33" fmla="*/ 2942425 w 5982968"/>
              <a:gd name="connsiteY33" fmla="*/ 252134 h 7521140"/>
              <a:gd name="connsiteX34" fmla="*/ 3065674 w 5982968"/>
              <a:gd name="connsiteY34" fmla="*/ 252134 h 7521140"/>
              <a:gd name="connsiteX35" fmla="*/ 3190119 w 5982968"/>
              <a:gd name="connsiteY35" fmla="*/ 253143 h 7521140"/>
              <a:gd name="connsiteX36" fmla="*/ 3315762 w 5982968"/>
              <a:gd name="connsiteY36" fmla="*/ 252134 h 7521140"/>
              <a:gd name="connsiteX37" fmla="*/ 3443199 w 5982968"/>
              <a:gd name="connsiteY37" fmla="*/ 250117 h 7521140"/>
              <a:gd name="connsiteX38" fmla="*/ 3570636 w 5982968"/>
              <a:gd name="connsiteY38" fmla="*/ 248268 h 7521140"/>
              <a:gd name="connsiteX39" fmla="*/ 3699868 w 5982968"/>
              <a:gd name="connsiteY39" fmla="*/ 244234 h 7521140"/>
              <a:gd name="connsiteX40" fmla="*/ 3830297 w 5982968"/>
              <a:gd name="connsiteY40" fmla="*/ 240032 h 7521140"/>
              <a:gd name="connsiteX41" fmla="*/ 3960726 w 5982968"/>
              <a:gd name="connsiteY41" fmla="*/ 235157 h 7521140"/>
              <a:gd name="connsiteX42" fmla="*/ 4092351 w 5982968"/>
              <a:gd name="connsiteY42" fmla="*/ 228266 h 7521140"/>
              <a:gd name="connsiteX43" fmla="*/ 4225173 w 5982968"/>
              <a:gd name="connsiteY43" fmla="*/ 220029 h 7521140"/>
              <a:gd name="connsiteX44" fmla="*/ 4358593 w 5982968"/>
              <a:gd name="connsiteY44" fmla="*/ 212129 h 7521140"/>
              <a:gd name="connsiteX45" fmla="*/ 4492012 w 5982968"/>
              <a:gd name="connsiteY45" fmla="*/ 202044 h 7521140"/>
              <a:gd name="connsiteX46" fmla="*/ 4627228 w 5982968"/>
              <a:gd name="connsiteY46" fmla="*/ 189941 h 7521140"/>
              <a:gd name="connsiteX47" fmla="*/ 4760647 w 5982968"/>
              <a:gd name="connsiteY47" fmla="*/ 177839 h 7521140"/>
              <a:gd name="connsiteX48" fmla="*/ 4896461 w 5982968"/>
              <a:gd name="connsiteY48" fmla="*/ 163887 h 7521140"/>
              <a:gd name="connsiteX49" fmla="*/ 5032872 w 5982968"/>
              <a:gd name="connsiteY49" fmla="*/ 148591 h 7521140"/>
              <a:gd name="connsiteX50" fmla="*/ 5167489 w 5982968"/>
              <a:gd name="connsiteY50" fmla="*/ 132455 h 7521140"/>
              <a:gd name="connsiteX51" fmla="*/ 5303902 w 5982968"/>
              <a:gd name="connsiteY51" fmla="*/ 113629 h 7521140"/>
              <a:gd name="connsiteX52" fmla="*/ 5439714 w 5982968"/>
              <a:gd name="connsiteY52" fmla="*/ 93458 h 7521140"/>
              <a:gd name="connsiteX53" fmla="*/ 5576126 w 5982968"/>
              <a:gd name="connsiteY53" fmla="*/ 73455 h 7521140"/>
              <a:gd name="connsiteX54" fmla="*/ 5711939 w 5982968"/>
              <a:gd name="connsiteY54" fmla="*/ 50091 h 7521140"/>
              <a:gd name="connsiteX55" fmla="*/ 5847154 w 5982968"/>
              <a:gd name="connsiteY55" fmla="*/ 26222 h 7521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5982968" h="7521140">
                <a:moveTo>
                  <a:pt x="5982968" y="1177"/>
                </a:moveTo>
                <a:lnTo>
                  <a:pt x="5982968" y="1344715"/>
                </a:lnTo>
                <a:lnTo>
                  <a:pt x="5982967" y="1344715"/>
                </a:lnTo>
                <a:lnTo>
                  <a:pt x="5982967" y="6152387"/>
                </a:lnTo>
                <a:lnTo>
                  <a:pt x="5982968" y="6152387"/>
                </a:lnTo>
                <a:lnTo>
                  <a:pt x="5982968" y="7521140"/>
                </a:lnTo>
                <a:lnTo>
                  <a:pt x="0" y="7521140"/>
                </a:lnTo>
                <a:lnTo>
                  <a:pt x="0" y="6152387"/>
                </a:lnTo>
                <a:lnTo>
                  <a:pt x="2" y="6152387"/>
                </a:lnTo>
                <a:lnTo>
                  <a:pt x="2" y="905354"/>
                </a:lnTo>
                <a:lnTo>
                  <a:pt x="3" y="905354"/>
                </a:lnTo>
                <a:lnTo>
                  <a:pt x="3" y="0"/>
                </a:lnTo>
                <a:lnTo>
                  <a:pt x="35302" y="5883"/>
                </a:lnTo>
                <a:lnTo>
                  <a:pt x="138808" y="23197"/>
                </a:lnTo>
                <a:lnTo>
                  <a:pt x="214194" y="35299"/>
                </a:lnTo>
                <a:lnTo>
                  <a:pt x="303938" y="48074"/>
                </a:lnTo>
                <a:lnTo>
                  <a:pt x="410435" y="63370"/>
                </a:lnTo>
                <a:lnTo>
                  <a:pt x="528299" y="79507"/>
                </a:lnTo>
                <a:lnTo>
                  <a:pt x="661121" y="96484"/>
                </a:lnTo>
                <a:lnTo>
                  <a:pt x="805909" y="114469"/>
                </a:lnTo>
                <a:lnTo>
                  <a:pt x="963260" y="132455"/>
                </a:lnTo>
                <a:lnTo>
                  <a:pt x="1130783" y="150776"/>
                </a:lnTo>
                <a:lnTo>
                  <a:pt x="1311469" y="167753"/>
                </a:lnTo>
                <a:lnTo>
                  <a:pt x="1500531" y="184058"/>
                </a:lnTo>
                <a:lnTo>
                  <a:pt x="1700362" y="198850"/>
                </a:lnTo>
                <a:lnTo>
                  <a:pt x="1908569" y="212969"/>
                </a:lnTo>
                <a:lnTo>
                  <a:pt x="2125751" y="226249"/>
                </a:lnTo>
                <a:lnTo>
                  <a:pt x="2237034" y="230955"/>
                </a:lnTo>
                <a:lnTo>
                  <a:pt x="2350710" y="236166"/>
                </a:lnTo>
                <a:lnTo>
                  <a:pt x="2466181" y="241040"/>
                </a:lnTo>
                <a:lnTo>
                  <a:pt x="2582251" y="244234"/>
                </a:lnTo>
                <a:lnTo>
                  <a:pt x="2700713" y="247092"/>
                </a:lnTo>
                <a:lnTo>
                  <a:pt x="2820373" y="250117"/>
                </a:lnTo>
                <a:lnTo>
                  <a:pt x="2942425" y="252134"/>
                </a:lnTo>
                <a:lnTo>
                  <a:pt x="3065674" y="252134"/>
                </a:lnTo>
                <a:lnTo>
                  <a:pt x="3190119" y="253143"/>
                </a:lnTo>
                <a:lnTo>
                  <a:pt x="3315762" y="252134"/>
                </a:lnTo>
                <a:lnTo>
                  <a:pt x="3443199" y="250117"/>
                </a:lnTo>
                <a:lnTo>
                  <a:pt x="3570636" y="248268"/>
                </a:lnTo>
                <a:lnTo>
                  <a:pt x="3699868" y="244234"/>
                </a:lnTo>
                <a:lnTo>
                  <a:pt x="3830297" y="240032"/>
                </a:lnTo>
                <a:lnTo>
                  <a:pt x="3960726" y="235157"/>
                </a:lnTo>
                <a:lnTo>
                  <a:pt x="4092351" y="228266"/>
                </a:lnTo>
                <a:lnTo>
                  <a:pt x="4225173" y="220029"/>
                </a:lnTo>
                <a:lnTo>
                  <a:pt x="4358593" y="212129"/>
                </a:lnTo>
                <a:lnTo>
                  <a:pt x="4492012" y="202044"/>
                </a:lnTo>
                <a:lnTo>
                  <a:pt x="4627228" y="189941"/>
                </a:lnTo>
                <a:lnTo>
                  <a:pt x="4760647" y="177839"/>
                </a:lnTo>
                <a:lnTo>
                  <a:pt x="4896461" y="163887"/>
                </a:lnTo>
                <a:lnTo>
                  <a:pt x="5032872" y="148591"/>
                </a:lnTo>
                <a:lnTo>
                  <a:pt x="5167489" y="132455"/>
                </a:lnTo>
                <a:lnTo>
                  <a:pt x="5303902" y="113629"/>
                </a:lnTo>
                <a:lnTo>
                  <a:pt x="5439714" y="93458"/>
                </a:lnTo>
                <a:lnTo>
                  <a:pt x="5576126" y="73455"/>
                </a:lnTo>
                <a:lnTo>
                  <a:pt x="5711939" y="50091"/>
                </a:lnTo>
                <a:lnTo>
                  <a:pt x="5847154" y="26222"/>
                </a:lnTo>
                <a:close/>
              </a:path>
            </a:pathLst>
          </a:custGeom>
          <a:ln>
            <a:noFill/>
          </a:ln>
        </p:spPr>
      </p:sp>
      <p:sp>
        <p:nvSpPr>
          <p:cNvPr id="2" name="Title 1"/>
          <p:cNvSpPr>
            <a:spLocks noGrp="1"/>
          </p:cNvSpPr>
          <p:nvPr>
            <p:ph type="title"/>
          </p:nvPr>
        </p:nvSpPr>
        <p:spPr>
          <a:xfrm>
            <a:off x="994087" y="1130603"/>
            <a:ext cx="2985601" cy="4596794"/>
          </a:xfrm>
        </p:spPr>
        <p:txBody>
          <a:bodyPr anchor="ctr">
            <a:normAutofit/>
          </a:bodyPr>
          <a:lstStyle/>
          <a:p>
            <a:r>
              <a:rPr lang="en-US" sz="2500" dirty="0">
                <a:solidFill>
                  <a:srgbClr val="EBEBEB"/>
                </a:solidFill>
              </a:rPr>
              <a:t>CAMPYLOBACTER JEJUNI</a:t>
            </a:r>
          </a:p>
        </p:txBody>
      </p:sp>
      <p:sp>
        <p:nvSpPr>
          <p:cNvPr id="3" name="Content Placeholder 2"/>
          <p:cNvSpPr>
            <a:spLocks noGrp="1"/>
          </p:cNvSpPr>
          <p:nvPr>
            <p:ph idx="1"/>
          </p:nvPr>
        </p:nvSpPr>
        <p:spPr>
          <a:xfrm>
            <a:off x="4808376" y="437513"/>
            <a:ext cx="5984315" cy="5954325"/>
          </a:xfrm>
        </p:spPr>
        <p:txBody>
          <a:bodyPr anchor="ctr">
            <a:normAutofit/>
          </a:bodyPr>
          <a:lstStyle/>
          <a:p>
            <a:pPr>
              <a:lnSpc>
                <a:spcPct val="90000"/>
              </a:lnSpc>
            </a:pPr>
            <a:r>
              <a:rPr lang="en-US" sz="1400" dirty="0"/>
              <a:t>Campylobacter </a:t>
            </a:r>
            <a:r>
              <a:rPr lang="en-US" sz="1400" dirty="0" err="1"/>
              <a:t>jejuni</a:t>
            </a:r>
            <a:r>
              <a:rPr lang="en-US" sz="1400" dirty="0"/>
              <a:t>  is the most common cause of bacterial foodborne illness in the United States. </a:t>
            </a:r>
          </a:p>
          <a:p>
            <a:pPr>
              <a:lnSpc>
                <a:spcPct val="90000"/>
              </a:lnSpc>
            </a:pPr>
            <a:r>
              <a:rPr lang="en-US" sz="1400" dirty="0"/>
              <a:t>Campylobacter is found most often in food, particularly in chicken. Food is contaminated when it comes into contact with animal feces.  Any raw poultry may contain Campylobacter, including organic and “free range” products. </a:t>
            </a:r>
          </a:p>
          <a:p>
            <a:pPr>
              <a:lnSpc>
                <a:spcPct val="90000"/>
              </a:lnSpc>
            </a:pPr>
            <a:r>
              <a:rPr lang="en-US" sz="1400" dirty="0"/>
              <a:t>CAMPYLOBACTER SYMPTOMS</a:t>
            </a:r>
          </a:p>
          <a:p>
            <a:pPr>
              <a:lnSpc>
                <a:spcPct val="90000"/>
              </a:lnSpc>
            </a:pPr>
            <a:r>
              <a:rPr lang="en-US" sz="1400" dirty="0"/>
              <a:t>Symptoms of food poisoning from Campylobacter usually occur 2 to 5 days after a person eats contaminated food, but may take up to 10 days to appear. The most common symptom of a Campylobacter infection is diarrhea, which is often bloody.  Typical symptoms include:</a:t>
            </a:r>
          </a:p>
          <a:p>
            <a:pPr>
              <a:lnSpc>
                <a:spcPct val="90000"/>
              </a:lnSpc>
            </a:pPr>
            <a:r>
              <a:rPr lang="en-US" sz="1400" dirty="0"/>
              <a:t>Diarrhea: Diarrhea ranges from mild to severe and is often bloody</a:t>
            </a:r>
          </a:p>
          <a:p>
            <a:pPr>
              <a:lnSpc>
                <a:spcPct val="90000"/>
              </a:lnSpc>
            </a:pPr>
            <a:r>
              <a:rPr lang="en-US" sz="1400" dirty="0"/>
              <a:t>Fever</a:t>
            </a:r>
          </a:p>
          <a:p>
            <a:pPr>
              <a:lnSpc>
                <a:spcPct val="90000"/>
              </a:lnSpc>
            </a:pPr>
            <a:r>
              <a:rPr lang="en-US" sz="1400" dirty="0"/>
              <a:t>Nausea</a:t>
            </a:r>
          </a:p>
          <a:p>
            <a:pPr>
              <a:lnSpc>
                <a:spcPct val="90000"/>
              </a:lnSpc>
            </a:pPr>
            <a:r>
              <a:rPr lang="en-US" sz="1400" dirty="0"/>
              <a:t>Vomiting</a:t>
            </a:r>
          </a:p>
          <a:p>
            <a:pPr>
              <a:lnSpc>
                <a:spcPct val="90000"/>
              </a:lnSpc>
            </a:pPr>
            <a:r>
              <a:rPr lang="en-US" sz="1400" dirty="0"/>
              <a:t>Abdominal pain</a:t>
            </a:r>
          </a:p>
          <a:p>
            <a:pPr>
              <a:lnSpc>
                <a:spcPct val="90000"/>
              </a:lnSpc>
            </a:pPr>
            <a:r>
              <a:rPr lang="en-US" sz="1400" dirty="0"/>
              <a:t>Headache</a:t>
            </a:r>
          </a:p>
          <a:p>
            <a:pPr>
              <a:lnSpc>
                <a:spcPct val="90000"/>
              </a:lnSpc>
            </a:pPr>
            <a:r>
              <a:rPr lang="en-US" sz="1400" dirty="0"/>
              <a:t>Muscle pain</a:t>
            </a:r>
          </a:p>
        </p:txBody>
      </p:sp>
    </p:spTree>
    <p:extLst>
      <p:ext uri="{BB962C8B-B14F-4D97-AF65-F5344CB8AC3E}">
        <p14:creationId xmlns:p14="http://schemas.microsoft.com/office/powerpoint/2010/main" val="5141663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COMPLICATIONS</a:t>
            </a:r>
          </a:p>
        </p:txBody>
      </p:sp>
      <p:sp>
        <p:nvSpPr>
          <p:cNvPr id="3" name="Content Placeholder 2"/>
          <p:cNvSpPr>
            <a:spLocks noGrp="1"/>
          </p:cNvSpPr>
          <p:nvPr>
            <p:ph idx="1"/>
          </p:nvPr>
        </p:nvSpPr>
        <p:spPr/>
        <p:txBody>
          <a:bodyPr/>
          <a:lstStyle/>
          <a:p>
            <a:r>
              <a:rPr lang="en-US" dirty="0"/>
              <a:t>COMPLICATIONS OF CAMPYLOBACTER INFECTION</a:t>
            </a:r>
          </a:p>
          <a:p>
            <a:r>
              <a:rPr lang="en-US" dirty="0" err="1"/>
              <a:t>Guillan-Barré</a:t>
            </a:r>
            <a:r>
              <a:rPr lang="en-US" dirty="0"/>
              <a:t> Syndrome (GBS): Although rare it is the most common cause of acute generalized paralysis in the western world.  GBS occurs when the antibodies the body builds up against </a:t>
            </a:r>
            <a:r>
              <a:rPr lang="en-US" i="1" dirty="0"/>
              <a:t>Campylobacter</a:t>
            </a:r>
            <a:r>
              <a:rPr lang="en-US" dirty="0"/>
              <a:t> attack one’s nerve cells. Symptoms of GBS appear several weeks after diarrheal illness. Approximately one in every 1000 reported </a:t>
            </a:r>
            <a:r>
              <a:rPr lang="en-US" i="1" dirty="0"/>
              <a:t>Campylobacter</a:t>
            </a:r>
            <a:r>
              <a:rPr lang="en-US" dirty="0"/>
              <a:t> cases results in GBS.</a:t>
            </a:r>
          </a:p>
          <a:p>
            <a:endParaRPr lang="en-US" dirty="0"/>
          </a:p>
        </p:txBody>
      </p:sp>
    </p:spTree>
    <p:extLst>
      <p:ext uri="{BB962C8B-B14F-4D97-AF65-F5344CB8AC3E}">
        <p14:creationId xmlns:p14="http://schemas.microsoft.com/office/powerpoint/2010/main" val="8908048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CAMPYLOBACTER PICTURES</a:t>
            </a:r>
          </a:p>
        </p:txBody>
      </p:sp>
      <p:sp>
        <p:nvSpPr>
          <p:cNvPr id="3" name="Content Placeholder 2"/>
          <p:cNvSpPr>
            <a:spLocks noGrp="1"/>
          </p:cNvSpPr>
          <p:nvPr>
            <p:ph idx="1"/>
          </p:nvPr>
        </p:nvSpPr>
        <p:spPr/>
        <p:txBody>
          <a:bodyPr/>
          <a:lstStyle/>
          <a:p>
            <a:endParaRPr lang="en-US"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2148771" y="2970530"/>
            <a:ext cx="2794635" cy="2682240"/>
          </a:xfrm>
          <a:prstGeom prst="rect">
            <a:avLst/>
          </a:prstGeom>
          <a:noFill/>
          <a:ln>
            <a:noFill/>
          </a:ln>
        </p:spPr>
      </p:pic>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5567783" y="2818130"/>
            <a:ext cx="3866515" cy="2987040"/>
          </a:xfrm>
          <a:prstGeom prst="rect">
            <a:avLst/>
          </a:prstGeom>
          <a:noFill/>
          <a:ln>
            <a:noFill/>
          </a:ln>
        </p:spPr>
      </p:pic>
    </p:spTree>
    <p:extLst>
      <p:ext uri="{BB962C8B-B14F-4D97-AF65-F5344CB8AC3E}">
        <p14:creationId xmlns:p14="http://schemas.microsoft.com/office/powerpoint/2010/main" val="3538293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CITATIONS</a:t>
            </a:r>
          </a:p>
        </p:txBody>
      </p:sp>
      <p:sp>
        <p:nvSpPr>
          <p:cNvPr id="3" name="Content Placeholder 2"/>
          <p:cNvSpPr>
            <a:spLocks noGrp="1"/>
          </p:cNvSpPr>
          <p:nvPr>
            <p:ph idx="1"/>
          </p:nvPr>
        </p:nvSpPr>
        <p:spPr/>
        <p:txBody>
          <a:bodyPr/>
          <a:lstStyle/>
          <a:p>
            <a:r>
              <a:rPr lang="en-US" dirty="0"/>
              <a:t>Citations</a:t>
            </a:r>
          </a:p>
          <a:p>
            <a:pPr lvl="0"/>
            <a:r>
              <a:rPr lang="en-US" dirty="0"/>
              <a:t>Government of Canada, Public Health Agency of Canada. “Common Menu Bar Links.” ARCHIVED - Campylobacter - C-</a:t>
            </a:r>
            <a:r>
              <a:rPr lang="en-US" dirty="0" err="1"/>
              <a:t>EnterNet</a:t>
            </a:r>
            <a:r>
              <a:rPr lang="en-US" dirty="0"/>
              <a:t> 2009 Annual Report - Public Health Agency Canada, 23 Feb. 2012, </a:t>
            </a:r>
            <a:r>
              <a:rPr lang="en-US" u="sng" dirty="0">
                <a:hlinkClick r:id="rId2"/>
              </a:rPr>
              <a:t>www.phac-aspc.gc.ca/foodnetcanada/pubs/2009/ch03-eng.php</a:t>
            </a:r>
            <a:r>
              <a:rPr lang="en-US" dirty="0"/>
              <a:t>.</a:t>
            </a:r>
          </a:p>
          <a:p>
            <a:pPr lvl="0"/>
            <a:r>
              <a:rPr lang="en-US" dirty="0"/>
              <a:t>https://</a:t>
            </a:r>
            <a:r>
              <a:rPr lang="en-US" dirty="0" err="1"/>
              <a:t>www.canada.ca</a:t>
            </a:r>
            <a:r>
              <a:rPr lang="en-US" dirty="0"/>
              <a:t>/</a:t>
            </a:r>
            <a:r>
              <a:rPr lang="en-US" dirty="0" err="1"/>
              <a:t>en</a:t>
            </a:r>
            <a:r>
              <a:rPr lang="en-US" dirty="0"/>
              <a:t>/public-health/services/laboratory-biosafety-biosecurity/pathogen-safety-data-sheets-risk-assessment/campylobacter-</a:t>
            </a:r>
            <a:r>
              <a:rPr lang="en-US" dirty="0" err="1"/>
              <a:t>coli.html</a:t>
            </a:r>
            <a:endParaRPr lang="en-US" dirty="0"/>
          </a:p>
        </p:txBody>
      </p:sp>
    </p:spTree>
    <p:extLst>
      <p:ext uri="{BB962C8B-B14F-4D97-AF65-F5344CB8AC3E}">
        <p14:creationId xmlns:p14="http://schemas.microsoft.com/office/powerpoint/2010/main" val="9980671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33891A6-F435-4C0D-A0F0-32B70D9E5458}"/>
              </a:ext>
            </a:extLst>
          </p:cNvPr>
          <p:cNvPicPr>
            <a:picLocks noChangeAspect="1"/>
          </p:cNvPicPr>
          <p:nvPr/>
        </p:nvPicPr>
        <p:blipFill>
          <a:blip r:embed="rId2"/>
          <a:stretch>
            <a:fillRect/>
          </a:stretch>
        </p:blipFill>
        <p:spPr>
          <a:xfrm>
            <a:off x="1151467" y="2793582"/>
            <a:ext cx="3031901" cy="3031901"/>
          </a:xfrm>
          <a:prstGeom prst="roundRect">
            <a:avLst>
              <a:gd name="adj" fmla="val 1858"/>
            </a:avLst>
          </a:prstGeom>
          <a:effectLst>
            <a:outerShdw blurRad="50800" dist="50800" dir="5400000" algn="tl" rotWithShape="0">
              <a:srgbClr val="000000">
                <a:alpha val="43000"/>
              </a:srgbClr>
            </a:outerShdw>
          </a:effectLst>
        </p:spPr>
      </p:pic>
      <p:sp>
        <p:nvSpPr>
          <p:cNvPr id="2" name="Title 1"/>
          <p:cNvSpPr>
            <a:spLocks noGrp="1"/>
          </p:cNvSpPr>
          <p:nvPr>
            <p:ph type="title"/>
          </p:nvPr>
        </p:nvSpPr>
        <p:spPr>
          <a:xfrm>
            <a:off x="1154954" y="973668"/>
            <a:ext cx="8761413" cy="706964"/>
          </a:xfrm>
        </p:spPr>
        <p:txBody>
          <a:bodyPr>
            <a:normAutofit/>
          </a:bodyPr>
          <a:lstStyle/>
          <a:p>
            <a:r>
              <a:rPr lang="en-US">
                <a:solidFill>
                  <a:srgbClr val="EBEBEB"/>
                </a:solidFill>
              </a:rPr>
              <a:t>Clostridium Tetani</a:t>
            </a:r>
          </a:p>
        </p:txBody>
      </p:sp>
      <p:sp>
        <p:nvSpPr>
          <p:cNvPr id="3" name="Content Placeholder 2"/>
          <p:cNvSpPr>
            <a:spLocks noGrp="1"/>
          </p:cNvSpPr>
          <p:nvPr>
            <p:ph idx="1"/>
          </p:nvPr>
        </p:nvSpPr>
        <p:spPr>
          <a:xfrm>
            <a:off x="4641336" y="2603500"/>
            <a:ext cx="6551597" cy="3416300"/>
          </a:xfrm>
        </p:spPr>
        <p:txBody>
          <a:bodyPr anchor="ctr">
            <a:normAutofit/>
          </a:bodyPr>
          <a:lstStyle/>
          <a:p>
            <a:pPr marL="0" lvl="0" indent="0">
              <a:buNone/>
            </a:pPr>
            <a:r>
              <a:rPr lang="en-US" b="1" dirty="0"/>
              <a:t>WHERE DO THEY LIVE:</a:t>
            </a:r>
          </a:p>
          <a:p>
            <a:pPr lvl="0"/>
            <a:r>
              <a:rPr lang="en-US" dirty="0"/>
              <a:t>Spores of C. </a:t>
            </a:r>
            <a:r>
              <a:rPr lang="en-US" dirty="0" err="1"/>
              <a:t>tetani</a:t>
            </a:r>
            <a:r>
              <a:rPr lang="en-US" dirty="0"/>
              <a:t> are everywhere. They can be found in soil, dust, animal intestines, and animal feces (including humans). </a:t>
            </a:r>
          </a:p>
          <a:p>
            <a:r>
              <a:rPr lang="en-US" dirty="0"/>
              <a:t>Is most commonly found in dense populated regions in hot, damp climates with soil rich in organic matter.</a:t>
            </a:r>
          </a:p>
          <a:p>
            <a:pPr lvl="0"/>
            <a:endParaRPr lang="en-US" dirty="0"/>
          </a:p>
          <a:p>
            <a:pPr marL="0" indent="0">
              <a:buNone/>
            </a:pPr>
            <a:endParaRPr lang="en-US" dirty="0"/>
          </a:p>
        </p:txBody>
      </p:sp>
    </p:spTree>
    <p:extLst>
      <p:ext uri="{BB962C8B-B14F-4D97-AF65-F5344CB8AC3E}">
        <p14:creationId xmlns:p14="http://schemas.microsoft.com/office/powerpoint/2010/main" val="4349025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RESERVOIR</a:t>
            </a:r>
          </a:p>
        </p:txBody>
      </p:sp>
      <p:sp>
        <p:nvSpPr>
          <p:cNvPr id="3" name="Content Placeholder 2"/>
          <p:cNvSpPr>
            <a:spLocks noGrp="1"/>
          </p:cNvSpPr>
          <p:nvPr>
            <p:ph idx="1"/>
          </p:nvPr>
        </p:nvSpPr>
        <p:spPr/>
        <p:txBody>
          <a:bodyPr/>
          <a:lstStyle/>
          <a:p>
            <a:pPr lvl="0"/>
            <a:r>
              <a:rPr lang="en-US" dirty="0"/>
              <a:t>Soil, feces, sewage, marine sediments, part of human’s indigenous microbiota (lower intestinal tract of humans). C. </a:t>
            </a:r>
            <a:r>
              <a:rPr lang="en-US" dirty="0" err="1"/>
              <a:t>tetani</a:t>
            </a:r>
            <a:r>
              <a:rPr lang="en-US" dirty="0"/>
              <a:t> spores can remain viable in soil for many years.</a:t>
            </a:r>
          </a:p>
          <a:p>
            <a:pPr marL="0" indent="0">
              <a:buNone/>
            </a:pPr>
            <a:endParaRPr lang="en-US" dirty="0"/>
          </a:p>
        </p:txBody>
      </p:sp>
      <p:pic>
        <p:nvPicPr>
          <p:cNvPr id="4" name="Picture 3">
            <a:extLst>
              <a:ext uri="{FF2B5EF4-FFF2-40B4-BE49-F238E27FC236}">
                <a16:creationId xmlns:a16="http://schemas.microsoft.com/office/drawing/2014/main" id="{0B191FF0-C561-4649-BF14-1FB46F62E7D5}"/>
              </a:ext>
            </a:extLst>
          </p:cNvPr>
          <p:cNvPicPr>
            <a:picLocks noChangeAspect="1"/>
          </p:cNvPicPr>
          <p:nvPr/>
        </p:nvPicPr>
        <p:blipFill>
          <a:blip r:embed="rId2"/>
          <a:stretch>
            <a:fillRect/>
          </a:stretch>
        </p:blipFill>
        <p:spPr>
          <a:xfrm>
            <a:off x="5959366" y="3734222"/>
            <a:ext cx="3838322" cy="2285578"/>
          </a:xfrm>
          <a:prstGeom prst="rect">
            <a:avLst/>
          </a:prstGeom>
        </p:spPr>
      </p:pic>
    </p:spTree>
    <p:extLst>
      <p:ext uri="{BB962C8B-B14F-4D97-AF65-F5344CB8AC3E}">
        <p14:creationId xmlns:p14="http://schemas.microsoft.com/office/powerpoint/2010/main" val="8531915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0ACD2A4-4E57-4E95-9E2C-679CFE5AD4D5}"/>
              </a:ext>
            </a:extLst>
          </p:cNvPr>
          <p:cNvPicPr>
            <a:picLocks noChangeAspect="1"/>
          </p:cNvPicPr>
          <p:nvPr/>
        </p:nvPicPr>
        <p:blipFill>
          <a:blip r:embed="rId2"/>
          <a:stretch>
            <a:fillRect/>
          </a:stretch>
        </p:blipFill>
        <p:spPr>
          <a:xfrm>
            <a:off x="6818851" y="2775951"/>
            <a:ext cx="4304788" cy="3067163"/>
          </a:xfrm>
          <a:prstGeom prst="roundRect">
            <a:avLst>
              <a:gd name="adj" fmla="val 1858"/>
            </a:avLst>
          </a:prstGeom>
          <a:effectLst>
            <a:outerShdw blurRad="50800" dist="50800" dir="5400000" algn="tl" rotWithShape="0">
              <a:srgbClr val="000000">
                <a:alpha val="43000"/>
              </a:srgbClr>
            </a:outerShdw>
          </a:effectLst>
        </p:spPr>
      </p:pic>
      <p:sp>
        <p:nvSpPr>
          <p:cNvPr id="2" name="Title 1"/>
          <p:cNvSpPr>
            <a:spLocks noGrp="1"/>
          </p:cNvSpPr>
          <p:nvPr>
            <p:ph type="title"/>
          </p:nvPr>
        </p:nvSpPr>
        <p:spPr>
          <a:xfrm>
            <a:off x="1154954" y="973668"/>
            <a:ext cx="8761413" cy="706964"/>
          </a:xfrm>
        </p:spPr>
        <p:txBody>
          <a:bodyPr>
            <a:normAutofit/>
          </a:bodyPr>
          <a:lstStyle/>
          <a:p>
            <a:r>
              <a:rPr lang="en-US">
                <a:solidFill>
                  <a:srgbClr val="EBEBEB"/>
                </a:solidFill>
              </a:rPr>
              <a:t>Host Range</a:t>
            </a:r>
          </a:p>
        </p:txBody>
      </p:sp>
      <p:sp>
        <p:nvSpPr>
          <p:cNvPr id="3" name="Content Placeholder 2"/>
          <p:cNvSpPr>
            <a:spLocks noGrp="1"/>
          </p:cNvSpPr>
          <p:nvPr>
            <p:ph idx="1"/>
          </p:nvPr>
        </p:nvSpPr>
        <p:spPr>
          <a:xfrm>
            <a:off x="1154954" y="2603500"/>
            <a:ext cx="5211979" cy="3416300"/>
          </a:xfrm>
        </p:spPr>
        <p:txBody>
          <a:bodyPr anchor="ctr">
            <a:normAutofit/>
          </a:bodyPr>
          <a:lstStyle/>
          <a:p>
            <a:r>
              <a:rPr lang="en-US" dirty="0"/>
              <a:t>Humans, domestic and wild animals. </a:t>
            </a:r>
          </a:p>
          <a:p>
            <a:pPr lvl="0"/>
            <a:r>
              <a:rPr lang="en-US" dirty="0"/>
              <a:t>C. </a:t>
            </a:r>
            <a:r>
              <a:rPr lang="en-US" dirty="0" err="1"/>
              <a:t>tetani</a:t>
            </a:r>
            <a:r>
              <a:rPr lang="en-US" dirty="0"/>
              <a:t> is an anaerobic gram-positive bacillus that forms spores. The bacteria have been described to look like a drumstick, racket or club. This organism is sensitive to heat and cannot survive in the presence of oxygen. However, the spores are very resistant to heat and usual antiseptics.</a:t>
            </a:r>
          </a:p>
          <a:p>
            <a:pPr marL="0" indent="0">
              <a:buNone/>
            </a:pPr>
            <a:endParaRPr lang="en-US" dirty="0"/>
          </a:p>
        </p:txBody>
      </p:sp>
    </p:spTree>
    <p:extLst>
      <p:ext uri="{BB962C8B-B14F-4D97-AF65-F5344CB8AC3E}">
        <p14:creationId xmlns:p14="http://schemas.microsoft.com/office/powerpoint/2010/main" val="19940416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15DECA11-8F23-4BFB-819D-1C5A97840DE0}"/>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9" name="Rectangle 8">
              <a:extLst>
                <a:ext uri="{FF2B5EF4-FFF2-40B4-BE49-F238E27FC236}">
                  <a16:creationId xmlns:a16="http://schemas.microsoft.com/office/drawing/2014/main" id="{24DBF623-F256-43E8-93AC-B5467A91FD2D}"/>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0" name="Freeform 5">
              <a:extLst>
                <a:ext uri="{FF2B5EF4-FFF2-40B4-BE49-F238E27FC236}">
                  <a16:creationId xmlns:a16="http://schemas.microsoft.com/office/drawing/2014/main" id="{B6AB7373-B022-4BA1-B8E7-D2C342475F59}"/>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ln>
              <a:noFill/>
            </a:ln>
          </p:spPr>
        </p:sp>
      </p:grpSp>
      <p:sp>
        <p:nvSpPr>
          <p:cNvPr id="12" name="Freeform: Shape 11">
            <a:extLst>
              <a:ext uri="{FF2B5EF4-FFF2-40B4-BE49-F238E27FC236}">
                <a16:creationId xmlns:a16="http://schemas.microsoft.com/office/drawing/2014/main" id="{E0BFF7C8-A0F2-492C-AD80-E74CED0D1B82}"/>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838669">
            <a:off x="2884218" y="1683278"/>
            <a:ext cx="2934265" cy="437897"/>
          </a:xfrm>
          <a:custGeom>
            <a:avLst/>
            <a:gdLst>
              <a:gd name="connsiteX0" fmla="*/ 2934265 w 2934265"/>
              <a:gd name="connsiteY0" fmla="*/ 0 h 437897"/>
              <a:gd name="connsiteX1" fmla="*/ 2888069 w 2934265"/>
              <a:gd name="connsiteY1" fmla="*/ 437897 h 437897"/>
              <a:gd name="connsiteX2" fmla="*/ 2791337 w 2934265"/>
              <a:gd name="connsiteY2" fmla="*/ 437084 h 437897"/>
              <a:gd name="connsiteX3" fmla="*/ 25070 w 2934265"/>
              <a:gd name="connsiteY3" fmla="*/ 208388 h 437897"/>
              <a:gd name="connsiteX4" fmla="*/ 0 w 2934265"/>
              <a:gd name="connsiteY4" fmla="*/ 141220 h 437897"/>
              <a:gd name="connsiteX5" fmla="*/ 157202 w 2934265"/>
              <a:gd name="connsiteY5" fmla="*/ 150137 h 437897"/>
              <a:gd name="connsiteX6" fmla="*/ 237720 w 2934265"/>
              <a:gd name="connsiteY6" fmla="*/ 153470 h 437897"/>
              <a:gd name="connsiteX7" fmla="*/ 320008 w 2934265"/>
              <a:gd name="connsiteY7" fmla="*/ 156970 h 437897"/>
              <a:gd name="connsiteX8" fmla="*/ 403475 w 2934265"/>
              <a:gd name="connsiteY8" fmla="*/ 160304 h 437897"/>
              <a:gd name="connsiteX9" fmla="*/ 487532 w 2934265"/>
              <a:gd name="connsiteY9" fmla="*/ 162387 h 437897"/>
              <a:gd name="connsiteX10" fmla="*/ 573065 w 2934265"/>
              <a:gd name="connsiteY10" fmla="*/ 164387 h 437897"/>
              <a:gd name="connsiteX11" fmla="*/ 660071 w 2934265"/>
              <a:gd name="connsiteY11" fmla="*/ 166470 h 437897"/>
              <a:gd name="connsiteX12" fmla="*/ 748258 w 2934265"/>
              <a:gd name="connsiteY12" fmla="*/ 167887 h 437897"/>
              <a:gd name="connsiteX13" fmla="*/ 837329 w 2934265"/>
              <a:gd name="connsiteY13" fmla="*/ 167887 h 437897"/>
              <a:gd name="connsiteX14" fmla="*/ 927580 w 2934265"/>
              <a:gd name="connsiteY14" fmla="*/ 168470 h 437897"/>
              <a:gd name="connsiteX15" fmla="*/ 1018716 w 2934265"/>
              <a:gd name="connsiteY15" fmla="*/ 167887 h 437897"/>
              <a:gd name="connsiteX16" fmla="*/ 1110736 w 2934265"/>
              <a:gd name="connsiteY16" fmla="*/ 166470 h 437897"/>
              <a:gd name="connsiteX17" fmla="*/ 1203052 w 2934265"/>
              <a:gd name="connsiteY17" fmla="*/ 165137 h 437897"/>
              <a:gd name="connsiteX18" fmla="*/ 1296547 w 2934265"/>
              <a:gd name="connsiteY18" fmla="*/ 162387 h 437897"/>
              <a:gd name="connsiteX19" fmla="*/ 1391222 w 2934265"/>
              <a:gd name="connsiteY19" fmla="*/ 159720 h 437897"/>
              <a:gd name="connsiteX20" fmla="*/ 1485308 w 2934265"/>
              <a:gd name="connsiteY20" fmla="*/ 156220 h 437897"/>
              <a:gd name="connsiteX21" fmla="*/ 1580573 w 2934265"/>
              <a:gd name="connsiteY21" fmla="*/ 151553 h 437897"/>
              <a:gd name="connsiteX22" fmla="*/ 1677017 w 2934265"/>
              <a:gd name="connsiteY22" fmla="*/ 146053 h 437897"/>
              <a:gd name="connsiteX23" fmla="*/ 1773462 w 2934265"/>
              <a:gd name="connsiteY23" fmla="*/ 140636 h 437897"/>
              <a:gd name="connsiteX24" fmla="*/ 1869907 w 2934265"/>
              <a:gd name="connsiteY24" fmla="*/ 133720 h 437897"/>
              <a:gd name="connsiteX25" fmla="*/ 1968121 w 2934265"/>
              <a:gd name="connsiteY25" fmla="*/ 125553 h 437897"/>
              <a:gd name="connsiteX26" fmla="*/ 2064566 w 2934265"/>
              <a:gd name="connsiteY26" fmla="*/ 117386 h 437897"/>
              <a:gd name="connsiteX27" fmla="*/ 2162780 w 2934265"/>
              <a:gd name="connsiteY27" fmla="*/ 107802 h 437897"/>
              <a:gd name="connsiteX28" fmla="*/ 2261880 w 2934265"/>
              <a:gd name="connsiteY28" fmla="*/ 97552 h 437897"/>
              <a:gd name="connsiteX29" fmla="*/ 2359209 w 2934265"/>
              <a:gd name="connsiteY29" fmla="*/ 86635 h 437897"/>
              <a:gd name="connsiteX30" fmla="*/ 2457718 w 2934265"/>
              <a:gd name="connsiteY30" fmla="*/ 73802 h 437897"/>
              <a:gd name="connsiteX31" fmla="*/ 2556228 w 2934265"/>
              <a:gd name="connsiteY31" fmla="*/ 60135 h 437897"/>
              <a:gd name="connsiteX32" fmla="*/ 2654737 w 2934265"/>
              <a:gd name="connsiteY32" fmla="*/ 46552 h 437897"/>
              <a:gd name="connsiteX33" fmla="*/ 2752951 w 2934265"/>
              <a:gd name="connsiteY33" fmla="*/ 30718 h 437897"/>
              <a:gd name="connsiteX34" fmla="*/ 2851166 w 2934265"/>
              <a:gd name="connsiteY34" fmla="*/ 14384 h 437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934265" h="437897">
                <a:moveTo>
                  <a:pt x="2934265" y="0"/>
                </a:moveTo>
                <a:lnTo>
                  <a:pt x="2888069" y="437897"/>
                </a:lnTo>
                <a:lnTo>
                  <a:pt x="2791337" y="437084"/>
                </a:lnTo>
                <a:cubicBezTo>
                  <a:pt x="2010492" y="424446"/>
                  <a:pt x="481578" y="316124"/>
                  <a:pt x="25070" y="208388"/>
                </a:cubicBezTo>
                <a:cubicBezTo>
                  <a:pt x="16811" y="185970"/>
                  <a:pt x="8258" y="163637"/>
                  <a:pt x="0" y="141220"/>
                </a:cubicBezTo>
                <a:lnTo>
                  <a:pt x="157202" y="150137"/>
                </a:lnTo>
                <a:lnTo>
                  <a:pt x="237720" y="153470"/>
                </a:lnTo>
                <a:lnTo>
                  <a:pt x="320008" y="156970"/>
                </a:lnTo>
                <a:lnTo>
                  <a:pt x="403475" y="160304"/>
                </a:lnTo>
                <a:lnTo>
                  <a:pt x="487532" y="162387"/>
                </a:lnTo>
                <a:lnTo>
                  <a:pt x="573065" y="164387"/>
                </a:lnTo>
                <a:lnTo>
                  <a:pt x="660071" y="166470"/>
                </a:lnTo>
                <a:lnTo>
                  <a:pt x="748258" y="167887"/>
                </a:lnTo>
                <a:lnTo>
                  <a:pt x="837329" y="167887"/>
                </a:lnTo>
                <a:lnTo>
                  <a:pt x="927580" y="168470"/>
                </a:lnTo>
                <a:lnTo>
                  <a:pt x="1018716" y="167887"/>
                </a:lnTo>
                <a:lnTo>
                  <a:pt x="1110736" y="166470"/>
                </a:lnTo>
                <a:lnTo>
                  <a:pt x="1203052" y="165137"/>
                </a:lnTo>
                <a:lnTo>
                  <a:pt x="1296547" y="162387"/>
                </a:lnTo>
                <a:lnTo>
                  <a:pt x="1391222" y="159720"/>
                </a:lnTo>
                <a:lnTo>
                  <a:pt x="1485308" y="156220"/>
                </a:lnTo>
                <a:lnTo>
                  <a:pt x="1580573" y="151553"/>
                </a:lnTo>
                <a:lnTo>
                  <a:pt x="1677017" y="146053"/>
                </a:lnTo>
                <a:lnTo>
                  <a:pt x="1773462" y="140636"/>
                </a:lnTo>
                <a:lnTo>
                  <a:pt x="1869907" y="133720"/>
                </a:lnTo>
                <a:lnTo>
                  <a:pt x="1968121" y="125553"/>
                </a:lnTo>
                <a:lnTo>
                  <a:pt x="2064566" y="117386"/>
                </a:lnTo>
                <a:lnTo>
                  <a:pt x="2162780" y="107802"/>
                </a:lnTo>
                <a:lnTo>
                  <a:pt x="2261880" y="97552"/>
                </a:lnTo>
                <a:lnTo>
                  <a:pt x="2359209" y="86635"/>
                </a:lnTo>
                <a:lnTo>
                  <a:pt x="2457718" y="73802"/>
                </a:lnTo>
                <a:lnTo>
                  <a:pt x="2556228" y="60135"/>
                </a:lnTo>
                <a:lnTo>
                  <a:pt x="2654737" y="46552"/>
                </a:lnTo>
                <a:lnTo>
                  <a:pt x="2752951" y="30718"/>
                </a:lnTo>
                <a:lnTo>
                  <a:pt x="2851166" y="14384"/>
                </a:lnTo>
                <a:close/>
              </a:path>
            </a:pathLst>
          </a:custGeom>
          <a:solidFill>
            <a:schemeClr val="bg1">
              <a:alpha val="20000"/>
            </a:schemeClr>
          </a:solidFill>
          <a:ln>
            <a:noFill/>
          </a:ln>
        </p:spPr>
        <p:txBody>
          <a:bodyPr wrap="square">
            <a:noAutofit/>
          </a:bodyPr>
          <a:lstStyle/>
          <a:p>
            <a:endParaRPr lang="en-US" dirty="0"/>
          </a:p>
        </p:txBody>
      </p:sp>
      <p:sp useBgFill="1">
        <p:nvSpPr>
          <p:cNvPr id="14" name="Freeform: Shape 13">
            <a:extLst>
              <a:ext uri="{FF2B5EF4-FFF2-40B4-BE49-F238E27FC236}">
                <a16:creationId xmlns:a16="http://schemas.microsoft.com/office/drawing/2014/main" id="{F8FA804E-1D25-47B6-B418-617D700B0FE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4973494" y="-361419"/>
            <a:ext cx="5982968" cy="7580834"/>
          </a:xfrm>
          <a:custGeom>
            <a:avLst/>
            <a:gdLst>
              <a:gd name="connsiteX0" fmla="*/ 5982968 w 5982968"/>
              <a:gd name="connsiteY0" fmla="*/ 1177 h 7521140"/>
              <a:gd name="connsiteX1" fmla="*/ 5982968 w 5982968"/>
              <a:gd name="connsiteY1" fmla="*/ 1344715 h 7521140"/>
              <a:gd name="connsiteX2" fmla="*/ 5982967 w 5982968"/>
              <a:gd name="connsiteY2" fmla="*/ 1344715 h 7521140"/>
              <a:gd name="connsiteX3" fmla="*/ 5982967 w 5982968"/>
              <a:gd name="connsiteY3" fmla="*/ 6152387 h 7521140"/>
              <a:gd name="connsiteX4" fmla="*/ 5982968 w 5982968"/>
              <a:gd name="connsiteY4" fmla="*/ 6152387 h 7521140"/>
              <a:gd name="connsiteX5" fmla="*/ 5982968 w 5982968"/>
              <a:gd name="connsiteY5" fmla="*/ 7521140 h 7521140"/>
              <a:gd name="connsiteX6" fmla="*/ 0 w 5982968"/>
              <a:gd name="connsiteY6" fmla="*/ 7521140 h 7521140"/>
              <a:gd name="connsiteX7" fmla="*/ 0 w 5982968"/>
              <a:gd name="connsiteY7" fmla="*/ 6152387 h 7521140"/>
              <a:gd name="connsiteX8" fmla="*/ 2 w 5982968"/>
              <a:gd name="connsiteY8" fmla="*/ 6152387 h 7521140"/>
              <a:gd name="connsiteX9" fmla="*/ 2 w 5982968"/>
              <a:gd name="connsiteY9" fmla="*/ 905354 h 7521140"/>
              <a:gd name="connsiteX10" fmla="*/ 3 w 5982968"/>
              <a:gd name="connsiteY10" fmla="*/ 905354 h 7521140"/>
              <a:gd name="connsiteX11" fmla="*/ 3 w 5982968"/>
              <a:gd name="connsiteY11" fmla="*/ 0 h 7521140"/>
              <a:gd name="connsiteX12" fmla="*/ 35302 w 5982968"/>
              <a:gd name="connsiteY12" fmla="*/ 5883 h 7521140"/>
              <a:gd name="connsiteX13" fmla="*/ 138808 w 5982968"/>
              <a:gd name="connsiteY13" fmla="*/ 23197 h 7521140"/>
              <a:gd name="connsiteX14" fmla="*/ 214194 w 5982968"/>
              <a:gd name="connsiteY14" fmla="*/ 35299 h 7521140"/>
              <a:gd name="connsiteX15" fmla="*/ 303938 w 5982968"/>
              <a:gd name="connsiteY15" fmla="*/ 48074 h 7521140"/>
              <a:gd name="connsiteX16" fmla="*/ 410435 w 5982968"/>
              <a:gd name="connsiteY16" fmla="*/ 63370 h 7521140"/>
              <a:gd name="connsiteX17" fmla="*/ 528299 w 5982968"/>
              <a:gd name="connsiteY17" fmla="*/ 79507 h 7521140"/>
              <a:gd name="connsiteX18" fmla="*/ 661121 w 5982968"/>
              <a:gd name="connsiteY18" fmla="*/ 96484 h 7521140"/>
              <a:gd name="connsiteX19" fmla="*/ 805909 w 5982968"/>
              <a:gd name="connsiteY19" fmla="*/ 114469 h 7521140"/>
              <a:gd name="connsiteX20" fmla="*/ 963260 w 5982968"/>
              <a:gd name="connsiteY20" fmla="*/ 132455 h 7521140"/>
              <a:gd name="connsiteX21" fmla="*/ 1130783 w 5982968"/>
              <a:gd name="connsiteY21" fmla="*/ 150776 h 7521140"/>
              <a:gd name="connsiteX22" fmla="*/ 1311469 w 5982968"/>
              <a:gd name="connsiteY22" fmla="*/ 167753 h 7521140"/>
              <a:gd name="connsiteX23" fmla="*/ 1500531 w 5982968"/>
              <a:gd name="connsiteY23" fmla="*/ 184058 h 7521140"/>
              <a:gd name="connsiteX24" fmla="*/ 1700362 w 5982968"/>
              <a:gd name="connsiteY24" fmla="*/ 198850 h 7521140"/>
              <a:gd name="connsiteX25" fmla="*/ 1908569 w 5982968"/>
              <a:gd name="connsiteY25" fmla="*/ 212969 h 7521140"/>
              <a:gd name="connsiteX26" fmla="*/ 2125751 w 5982968"/>
              <a:gd name="connsiteY26" fmla="*/ 226249 h 7521140"/>
              <a:gd name="connsiteX27" fmla="*/ 2237034 w 5982968"/>
              <a:gd name="connsiteY27" fmla="*/ 230955 h 7521140"/>
              <a:gd name="connsiteX28" fmla="*/ 2350710 w 5982968"/>
              <a:gd name="connsiteY28" fmla="*/ 236166 h 7521140"/>
              <a:gd name="connsiteX29" fmla="*/ 2466181 w 5982968"/>
              <a:gd name="connsiteY29" fmla="*/ 241040 h 7521140"/>
              <a:gd name="connsiteX30" fmla="*/ 2582251 w 5982968"/>
              <a:gd name="connsiteY30" fmla="*/ 244234 h 7521140"/>
              <a:gd name="connsiteX31" fmla="*/ 2700713 w 5982968"/>
              <a:gd name="connsiteY31" fmla="*/ 247092 h 7521140"/>
              <a:gd name="connsiteX32" fmla="*/ 2820373 w 5982968"/>
              <a:gd name="connsiteY32" fmla="*/ 250117 h 7521140"/>
              <a:gd name="connsiteX33" fmla="*/ 2942425 w 5982968"/>
              <a:gd name="connsiteY33" fmla="*/ 252134 h 7521140"/>
              <a:gd name="connsiteX34" fmla="*/ 3065674 w 5982968"/>
              <a:gd name="connsiteY34" fmla="*/ 252134 h 7521140"/>
              <a:gd name="connsiteX35" fmla="*/ 3190119 w 5982968"/>
              <a:gd name="connsiteY35" fmla="*/ 253143 h 7521140"/>
              <a:gd name="connsiteX36" fmla="*/ 3315762 w 5982968"/>
              <a:gd name="connsiteY36" fmla="*/ 252134 h 7521140"/>
              <a:gd name="connsiteX37" fmla="*/ 3443199 w 5982968"/>
              <a:gd name="connsiteY37" fmla="*/ 250117 h 7521140"/>
              <a:gd name="connsiteX38" fmla="*/ 3570636 w 5982968"/>
              <a:gd name="connsiteY38" fmla="*/ 248268 h 7521140"/>
              <a:gd name="connsiteX39" fmla="*/ 3699868 w 5982968"/>
              <a:gd name="connsiteY39" fmla="*/ 244234 h 7521140"/>
              <a:gd name="connsiteX40" fmla="*/ 3830297 w 5982968"/>
              <a:gd name="connsiteY40" fmla="*/ 240032 h 7521140"/>
              <a:gd name="connsiteX41" fmla="*/ 3960726 w 5982968"/>
              <a:gd name="connsiteY41" fmla="*/ 235157 h 7521140"/>
              <a:gd name="connsiteX42" fmla="*/ 4092351 w 5982968"/>
              <a:gd name="connsiteY42" fmla="*/ 228266 h 7521140"/>
              <a:gd name="connsiteX43" fmla="*/ 4225173 w 5982968"/>
              <a:gd name="connsiteY43" fmla="*/ 220029 h 7521140"/>
              <a:gd name="connsiteX44" fmla="*/ 4358593 w 5982968"/>
              <a:gd name="connsiteY44" fmla="*/ 212129 h 7521140"/>
              <a:gd name="connsiteX45" fmla="*/ 4492012 w 5982968"/>
              <a:gd name="connsiteY45" fmla="*/ 202044 h 7521140"/>
              <a:gd name="connsiteX46" fmla="*/ 4627228 w 5982968"/>
              <a:gd name="connsiteY46" fmla="*/ 189941 h 7521140"/>
              <a:gd name="connsiteX47" fmla="*/ 4760647 w 5982968"/>
              <a:gd name="connsiteY47" fmla="*/ 177839 h 7521140"/>
              <a:gd name="connsiteX48" fmla="*/ 4896461 w 5982968"/>
              <a:gd name="connsiteY48" fmla="*/ 163887 h 7521140"/>
              <a:gd name="connsiteX49" fmla="*/ 5032872 w 5982968"/>
              <a:gd name="connsiteY49" fmla="*/ 148591 h 7521140"/>
              <a:gd name="connsiteX50" fmla="*/ 5167489 w 5982968"/>
              <a:gd name="connsiteY50" fmla="*/ 132455 h 7521140"/>
              <a:gd name="connsiteX51" fmla="*/ 5303902 w 5982968"/>
              <a:gd name="connsiteY51" fmla="*/ 113629 h 7521140"/>
              <a:gd name="connsiteX52" fmla="*/ 5439714 w 5982968"/>
              <a:gd name="connsiteY52" fmla="*/ 93458 h 7521140"/>
              <a:gd name="connsiteX53" fmla="*/ 5576126 w 5982968"/>
              <a:gd name="connsiteY53" fmla="*/ 73455 h 7521140"/>
              <a:gd name="connsiteX54" fmla="*/ 5711939 w 5982968"/>
              <a:gd name="connsiteY54" fmla="*/ 50091 h 7521140"/>
              <a:gd name="connsiteX55" fmla="*/ 5847154 w 5982968"/>
              <a:gd name="connsiteY55" fmla="*/ 26222 h 7521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5982968" h="7521140">
                <a:moveTo>
                  <a:pt x="5982968" y="1177"/>
                </a:moveTo>
                <a:lnTo>
                  <a:pt x="5982968" y="1344715"/>
                </a:lnTo>
                <a:lnTo>
                  <a:pt x="5982967" y="1344715"/>
                </a:lnTo>
                <a:lnTo>
                  <a:pt x="5982967" y="6152387"/>
                </a:lnTo>
                <a:lnTo>
                  <a:pt x="5982968" y="6152387"/>
                </a:lnTo>
                <a:lnTo>
                  <a:pt x="5982968" y="7521140"/>
                </a:lnTo>
                <a:lnTo>
                  <a:pt x="0" y="7521140"/>
                </a:lnTo>
                <a:lnTo>
                  <a:pt x="0" y="6152387"/>
                </a:lnTo>
                <a:lnTo>
                  <a:pt x="2" y="6152387"/>
                </a:lnTo>
                <a:lnTo>
                  <a:pt x="2" y="905354"/>
                </a:lnTo>
                <a:lnTo>
                  <a:pt x="3" y="905354"/>
                </a:lnTo>
                <a:lnTo>
                  <a:pt x="3" y="0"/>
                </a:lnTo>
                <a:lnTo>
                  <a:pt x="35302" y="5883"/>
                </a:lnTo>
                <a:lnTo>
                  <a:pt x="138808" y="23197"/>
                </a:lnTo>
                <a:lnTo>
                  <a:pt x="214194" y="35299"/>
                </a:lnTo>
                <a:lnTo>
                  <a:pt x="303938" y="48074"/>
                </a:lnTo>
                <a:lnTo>
                  <a:pt x="410435" y="63370"/>
                </a:lnTo>
                <a:lnTo>
                  <a:pt x="528299" y="79507"/>
                </a:lnTo>
                <a:lnTo>
                  <a:pt x="661121" y="96484"/>
                </a:lnTo>
                <a:lnTo>
                  <a:pt x="805909" y="114469"/>
                </a:lnTo>
                <a:lnTo>
                  <a:pt x="963260" y="132455"/>
                </a:lnTo>
                <a:lnTo>
                  <a:pt x="1130783" y="150776"/>
                </a:lnTo>
                <a:lnTo>
                  <a:pt x="1311469" y="167753"/>
                </a:lnTo>
                <a:lnTo>
                  <a:pt x="1500531" y="184058"/>
                </a:lnTo>
                <a:lnTo>
                  <a:pt x="1700362" y="198850"/>
                </a:lnTo>
                <a:lnTo>
                  <a:pt x="1908569" y="212969"/>
                </a:lnTo>
                <a:lnTo>
                  <a:pt x="2125751" y="226249"/>
                </a:lnTo>
                <a:lnTo>
                  <a:pt x="2237034" y="230955"/>
                </a:lnTo>
                <a:lnTo>
                  <a:pt x="2350710" y="236166"/>
                </a:lnTo>
                <a:lnTo>
                  <a:pt x="2466181" y="241040"/>
                </a:lnTo>
                <a:lnTo>
                  <a:pt x="2582251" y="244234"/>
                </a:lnTo>
                <a:lnTo>
                  <a:pt x="2700713" y="247092"/>
                </a:lnTo>
                <a:lnTo>
                  <a:pt x="2820373" y="250117"/>
                </a:lnTo>
                <a:lnTo>
                  <a:pt x="2942425" y="252134"/>
                </a:lnTo>
                <a:lnTo>
                  <a:pt x="3065674" y="252134"/>
                </a:lnTo>
                <a:lnTo>
                  <a:pt x="3190119" y="253143"/>
                </a:lnTo>
                <a:lnTo>
                  <a:pt x="3315762" y="252134"/>
                </a:lnTo>
                <a:lnTo>
                  <a:pt x="3443199" y="250117"/>
                </a:lnTo>
                <a:lnTo>
                  <a:pt x="3570636" y="248268"/>
                </a:lnTo>
                <a:lnTo>
                  <a:pt x="3699868" y="244234"/>
                </a:lnTo>
                <a:lnTo>
                  <a:pt x="3830297" y="240032"/>
                </a:lnTo>
                <a:lnTo>
                  <a:pt x="3960726" y="235157"/>
                </a:lnTo>
                <a:lnTo>
                  <a:pt x="4092351" y="228266"/>
                </a:lnTo>
                <a:lnTo>
                  <a:pt x="4225173" y="220029"/>
                </a:lnTo>
                <a:lnTo>
                  <a:pt x="4358593" y="212129"/>
                </a:lnTo>
                <a:lnTo>
                  <a:pt x="4492012" y="202044"/>
                </a:lnTo>
                <a:lnTo>
                  <a:pt x="4627228" y="189941"/>
                </a:lnTo>
                <a:lnTo>
                  <a:pt x="4760647" y="177839"/>
                </a:lnTo>
                <a:lnTo>
                  <a:pt x="4896461" y="163887"/>
                </a:lnTo>
                <a:lnTo>
                  <a:pt x="5032872" y="148591"/>
                </a:lnTo>
                <a:lnTo>
                  <a:pt x="5167489" y="132455"/>
                </a:lnTo>
                <a:lnTo>
                  <a:pt x="5303902" y="113629"/>
                </a:lnTo>
                <a:lnTo>
                  <a:pt x="5439714" y="93458"/>
                </a:lnTo>
                <a:lnTo>
                  <a:pt x="5576126" y="73455"/>
                </a:lnTo>
                <a:lnTo>
                  <a:pt x="5711939" y="50091"/>
                </a:lnTo>
                <a:lnTo>
                  <a:pt x="5847154" y="26222"/>
                </a:lnTo>
                <a:close/>
              </a:path>
            </a:pathLst>
          </a:custGeom>
          <a:ln>
            <a:noFill/>
          </a:ln>
        </p:spPr>
      </p:sp>
      <p:sp>
        <p:nvSpPr>
          <p:cNvPr id="2" name="Title 1"/>
          <p:cNvSpPr>
            <a:spLocks noGrp="1"/>
          </p:cNvSpPr>
          <p:nvPr>
            <p:ph type="title"/>
          </p:nvPr>
        </p:nvSpPr>
        <p:spPr>
          <a:xfrm>
            <a:off x="994087" y="1130603"/>
            <a:ext cx="2851585" cy="4596794"/>
          </a:xfrm>
        </p:spPr>
        <p:txBody>
          <a:bodyPr anchor="ctr">
            <a:normAutofit/>
          </a:bodyPr>
          <a:lstStyle/>
          <a:p>
            <a:r>
              <a:rPr lang="en-US" sz="2500">
                <a:solidFill>
                  <a:srgbClr val="EBEBEB"/>
                </a:solidFill>
              </a:rPr>
              <a:t>PREDISPOSING &amp; OCCUPATIONAL RISKS</a:t>
            </a:r>
          </a:p>
        </p:txBody>
      </p:sp>
      <p:sp>
        <p:nvSpPr>
          <p:cNvPr id="3" name="Content Placeholder 2"/>
          <p:cNvSpPr>
            <a:spLocks noGrp="1"/>
          </p:cNvSpPr>
          <p:nvPr>
            <p:ph idx="1"/>
          </p:nvPr>
        </p:nvSpPr>
        <p:spPr>
          <a:xfrm>
            <a:off x="4808376" y="437513"/>
            <a:ext cx="5984315" cy="5954325"/>
          </a:xfrm>
        </p:spPr>
        <p:txBody>
          <a:bodyPr anchor="ctr">
            <a:normAutofit/>
          </a:bodyPr>
          <a:lstStyle/>
          <a:p>
            <a:pPr>
              <a:lnSpc>
                <a:spcPct val="90000"/>
              </a:lnSpc>
            </a:pPr>
            <a:r>
              <a:rPr lang="en-US" sz="1300"/>
              <a:t>Clostridium tetani is the bacteria responsible for the often fatal disease tetanus. There are four clinical types. Incubation period ranges from 3-21 days, with an average of about a week. it has a fatality rate of 30%. </a:t>
            </a:r>
          </a:p>
          <a:p>
            <a:pPr lvl="0">
              <a:lnSpc>
                <a:spcPct val="90000"/>
              </a:lnSpc>
            </a:pPr>
            <a:r>
              <a:rPr lang="en-US" sz="1300"/>
              <a:t>Generalized- (80%) Most common type. Toxins get distributed via lymphatic and vascular system ad spread more widely and affect more nerves. The first symptom is the lock jaw. It spreads and begins to affect the rest of your muscle, starting from your neck and moving to your back. This generalized muscle rigidity comes with reflex spasms as your body tries to respond to various stimuli. These spasms can cause fractures, tendon rupture and respiratory failure. Death from tetanus results from respiratory and cardiovascular instability. Other symptoms caused by autonomic dysfunction may include fever, sweating and high blood pressure. Recovery can take months but is usually complete unless complications occur.</a:t>
            </a:r>
          </a:p>
          <a:p>
            <a:pPr lvl="0">
              <a:lnSpc>
                <a:spcPct val="90000"/>
              </a:lnSpc>
            </a:pPr>
            <a:r>
              <a:rPr lang="en-US" sz="1300"/>
              <a:t>Localized- is very uncommon. Patients whom experience this clinical type experience muscle rigidity close to the site of injury. These contractions can occur for many weeks before disappearing. The fatality rate of this clinical type is 1%.</a:t>
            </a:r>
          </a:p>
          <a:p>
            <a:pPr lvl="0">
              <a:lnSpc>
                <a:spcPct val="90000"/>
              </a:lnSpc>
            </a:pPr>
            <a:r>
              <a:rPr lang="en-US" sz="1300"/>
              <a:t>Cephalic- for of localized disease that affects the cranial nerves. May occur after ear infections or head injuries. This clinical type can affect the muscles in your face, such as the eyelid, tongue, lips, etc. </a:t>
            </a:r>
          </a:p>
          <a:p>
            <a:pPr>
              <a:lnSpc>
                <a:spcPct val="90000"/>
              </a:lnSpc>
            </a:pPr>
            <a:r>
              <a:rPr lang="en-US" sz="1300"/>
              <a:t>Neonatal- form of generalized tetanus that occurs in newborn infants. Usually happens when the umbilical cord is cut with an unsterile instrument. The fatality rate for this clinical type is 90%. Very common in developing countries.</a:t>
            </a:r>
          </a:p>
        </p:txBody>
      </p:sp>
    </p:spTree>
    <p:extLst>
      <p:ext uri="{BB962C8B-B14F-4D97-AF65-F5344CB8AC3E}">
        <p14:creationId xmlns:p14="http://schemas.microsoft.com/office/powerpoint/2010/main" val="11388193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MODE OF TRANSMISSION</a:t>
            </a:r>
          </a:p>
        </p:txBody>
      </p:sp>
      <p:sp>
        <p:nvSpPr>
          <p:cNvPr id="3" name="Content Placeholder 2"/>
          <p:cNvSpPr>
            <a:spLocks noGrp="1"/>
          </p:cNvSpPr>
          <p:nvPr>
            <p:ph idx="1"/>
          </p:nvPr>
        </p:nvSpPr>
        <p:spPr/>
        <p:txBody>
          <a:bodyPr/>
          <a:lstStyle/>
          <a:p>
            <a:pPr lvl="0"/>
            <a:r>
              <a:rPr lang="en-US" dirty="0"/>
              <a:t>Tetanus is not </a:t>
            </a:r>
            <a:r>
              <a:rPr lang="en-US" b="1" dirty="0"/>
              <a:t>transmitted</a:t>
            </a:r>
            <a:r>
              <a:rPr lang="en-US" dirty="0"/>
              <a:t> from person to person. A person usually becomes infected with tetanus when dirt enters a wound or cut. Tetanus germs are likely to grow in deep puncture wounds caused by dirty nails, knives, tools, wood splinters, and animal bites.</a:t>
            </a:r>
          </a:p>
          <a:p>
            <a:pPr marL="0" indent="0">
              <a:buNone/>
            </a:pPr>
            <a:endParaRPr lang="en-US" dirty="0"/>
          </a:p>
        </p:txBody>
      </p:sp>
    </p:spTree>
    <p:extLst>
      <p:ext uri="{BB962C8B-B14F-4D97-AF65-F5344CB8AC3E}">
        <p14:creationId xmlns:p14="http://schemas.microsoft.com/office/powerpoint/2010/main" val="18158614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CLOSTRIDIUM TETANI PICTURES </a:t>
            </a:r>
          </a:p>
        </p:txBody>
      </p:sp>
      <p:sp>
        <p:nvSpPr>
          <p:cNvPr id="3" name="Content Placeholder 2"/>
          <p:cNvSpPr>
            <a:spLocks noGrp="1"/>
          </p:cNvSpPr>
          <p:nvPr>
            <p:ph idx="1"/>
          </p:nvPr>
        </p:nvSpPr>
        <p:spPr/>
        <p:txBody>
          <a:bodyPr/>
          <a:lstStyle/>
          <a:p>
            <a:endParaRPr lang="en-US"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1277360" y="3010173"/>
            <a:ext cx="3697913" cy="2313609"/>
          </a:xfrm>
          <a:prstGeom prst="rect">
            <a:avLst/>
          </a:prstGeom>
          <a:ln>
            <a:noFill/>
          </a:ln>
          <a:effectLst>
            <a:outerShdw blurRad="292100" dist="139700" dir="2700000" algn="tl" rotWithShape="0">
              <a:srgbClr val="333333">
                <a:alpha val="65000"/>
              </a:srgbClr>
            </a:outerShdw>
          </a:effectLst>
        </p:spPr>
      </p:pic>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6357192" y="2830286"/>
            <a:ext cx="3169985" cy="2844725"/>
          </a:xfrm>
          <a:prstGeom prst="rect">
            <a:avLst/>
          </a:prstGeom>
          <a:noFill/>
          <a:ln>
            <a:noFill/>
          </a:ln>
        </p:spPr>
      </p:pic>
    </p:spTree>
    <p:extLst>
      <p:ext uri="{BB962C8B-B14F-4D97-AF65-F5344CB8AC3E}">
        <p14:creationId xmlns:p14="http://schemas.microsoft.com/office/powerpoint/2010/main" val="12106482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CLOSTRIDIUM BOTULINUM</a:t>
            </a:r>
          </a:p>
        </p:txBody>
      </p:sp>
      <p:sp>
        <p:nvSpPr>
          <p:cNvPr id="3" name="Content Placeholder 2"/>
          <p:cNvSpPr>
            <a:spLocks noGrp="1"/>
          </p:cNvSpPr>
          <p:nvPr>
            <p:ph idx="1"/>
          </p:nvPr>
        </p:nvSpPr>
        <p:spPr/>
        <p:txBody>
          <a:bodyPr/>
          <a:lstStyle/>
          <a:p>
            <a:pPr marL="0" lvl="0" indent="0">
              <a:buNone/>
            </a:pPr>
            <a:r>
              <a:rPr lang="en-US" b="1" dirty="0"/>
              <a:t>WHERE DO THEY LIVE:</a:t>
            </a:r>
            <a:endParaRPr lang="en-US" b="1" i="1" dirty="0"/>
          </a:p>
          <a:p>
            <a:pPr lvl="0"/>
            <a:r>
              <a:rPr lang="en-US" i="1" dirty="0"/>
              <a:t>C. botulinum</a:t>
            </a:r>
            <a:r>
              <a:rPr lang="en-US" dirty="0"/>
              <a:t> spores are often found in the soil, on the surfaces of fruits, vegetables, and meats, and in seafood. </a:t>
            </a:r>
          </a:p>
          <a:p>
            <a:pPr lvl="0"/>
            <a:endParaRPr lang="en-US" dirty="0"/>
          </a:p>
          <a:p>
            <a:pPr marL="0" indent="0">
              <a:buNone/>
            </a:pPr>
            <a:endParaRPr lang="en-US" dirty="0"/>
          </a:p>
        </p:txBody>
      </p:sp>
      <p:pic>
        <p:nvPicPr>
          <p:cNvPr id="4" name="Picture 3">
            <a:extLst>
              <a:ext uri="{FF2B5EF4-FFF2-40B4-BE49-F238E27FC236}">
                <a16:creationId xmlns:a16="http://schemas.microsoft.com/office/drawing/2014/main" id="{3DB1DFC8-CAD1-4C1C-9E8B-0BAB61821A71}"/>
              </a:ext>
            </a:extLst>
          </p:cNvPr>
          <p:cNvPicPr>
            <a:picLocks noChangeAspect="1"/>
          </p:cNvPicPr>
          <p:nvPr/>
        </p:nvPicPr>
        <p:blipFill>
          <a:blip r:embed="rId2"/>
          <a:stretch>
            <a:fillRect/>
          </a:stretch>
        </p:blipFill>
        <p:spPr>
          <a:xfrm>
            <a:off x="6934386" y="3608662"/>
            <a:ext cx="3975353" cy="2977678"/>
          </a:xfrm>
          <a:prstGeom prst="rect">
            <a:avLst/>
          </a:prstGeom>
        </p:spPr>
      </p:pic>
    </p:spTree>
    <p:extLst>
      <p:ext uri="{BB962C8B-B14F-4D97-AF65-F5344CB8AC3E}">
        <p14:creationId xmlns:p14="http://schemas.microsoft.com/office/powerpoint/2010/main" val="10180558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REGION WHERE CAN THEY BE FOUND</a:t>
            </a:r>
          </a:p>
        </p:txBody>
      </p:sp>
      <p:sp>
        <p:nvSpPr>
          <p:cNvPr id="3" name="Content Placeholder 2"/>
          <p:cNvSpPr>
            <a:spLocks noGrp="1"/>
          </p:cNvSpPr>
          <p:nvPr>
            <p:ph idx="1"/>
          </p:nvPr>
        </p:nvSpPr>
        <p:spPr/>
        <p:txBody>
          <a:bodyPr/>
          <a:lstStyle/>
          <a:p>
            <a:pPr lvl="0"/>
            <a:r>
              <a:rPr lang="en-US" dirty="0"/>
              <a:t>C botulinum can be found in soil and marine sediments worldwide, most commonly as spores. These spores are found everywhere. While the spores are generally harmless, the danger can occur once the spores begin to grow out into active bacteria and produce neurotoxins. A neurotoxin is a poisonous chemical that affects the central nervous system. It can destroy, paralyze, or adversely affect nerves or nerve tissue. </a:t>
            </a:r>
            <a:r>
              <a:rPr lang="en-US" i="1" dirty="0"/>
              <a:t>C. botulinum</a:t>
            </a:r>
            <a:r>
              <a:rPr lang="en-US" dirty="0"/>
              <a:t> produces seven different types of neurotoxins designated by the letters A through G; only types A, B, E, and F cause illness in humans.</a:t>
            </a:r>
          </a:p>
          <a:p>
            <a:pPr marL="0" indent="0">
              <a:buNone/>
            </a:pPr>
            <a:endParaRPr lang="en-US" dirty="0"/>
          </a:p>
        </p:txBody>
      </p:sp>
    </p:spTree>
    <p:extLst>
      <p:ext uri="{BB962C8B-B14F-4D97-AF65-F5344CB8AC3E}">
        <p14:creationId xmlns:p14="http://schemas.microsoft.com/office/powerpoint/2010/main" val="16458102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7F4F346-97FE-41DD-B522-612DCF3C9A3D}"/>
              </a:ext>
            </a:extLst>
          </p:cNvPr>
          <p:cNvPicPr>
            <a:picLocks noChangeAspect="1"/>
          </p:cNvPicPr>
          <p:nvPr/>
        </p:nvPicPr>
        <p:blipFill rotWithShape="1">
          <a:blip r:embed="rId2"/>
          <a:srcRect l="13162" r="421" b="-3"/>
          <a:stretch/>
        </p:blipFill>
        <p:spPr>
          <a:xfrm>
            <a:off x="6798733" y="2775951"/>
            <a:ext cx="4345024" cy="3067163"/>
          </a:xfrm>
          <a:prstGeom prst="roundRect">
            <a:avLst>
              <a:gd name="adj" fmla="val 1858"/>
            </a:avLst>
          </a:prstGeom>
          <a:effectLst>
            <a:outerShdw blurRad="50800" dist="50800" dir="5400000" algn="tl" rotWithShape="0">
              <a:srgbClr val="000000">
                <a:alpha val="43000"/>
              </a:srgbClr>
            </a:outerShdw>
          </a:effectLst>
        </p:spPr>
      </p:pic>
      <p:sp>
        <p:nvSpPr>
          <p:cNvPr id="2" name="Title 1"/>
          <p:cNvSpPr>
            <a:spLocks noGrp="1"/>
          </p:cNvSpPr>
          <p:nvPr>
            <p:ph type="title"/>
          </p:nvPr>
        </p:nvSpPr>
        <p:spPr>
          <a:xfrm>
            <a:off x="1154954" y="973668"/>
            <a:ext cx="8761413" cy="706964"/>
          </a:xfrm>
        </p:spPr>
        <p:txBody>
          <a:bodyPr>
            <a:normAutofit/>
          </a:bodyPr>
          <a:lstStyle/>
          <a:p>
            <a:r>
              <a:rPr lang="en-US" dirty="0"/>
              <a:t>RESERVOIR AND HOST RANGE</a:t>
            </a:r>
          </a:p>
        </p:txBody>
      </p:sp>
      <p:sp>
        <p:nvSpPr>
          <p:cNvPr id="3" name="Content Placeholder 2"/>
          <p:cNvSpPr>
            <a:spLocks noGrp="1"/>
          </p:cNvSpPr>
          <p:nvPr>
            <p:ph idx="1"/>
          </p:nvPr>
        </p:nvSpPr>
        <p:spPr>
          <a:xfrm>
            <a:off x="1154954" y="2603500"/>
            <a:ext cx="5211979" cy="3416300"/>
          </a:xfrm>
        </p:spPr>
        <p:txBody>
          <a:bodyPr anchor="ctr">
            <a:normAutofit/>
          </a:bodyPr>
          <a:lstStyle/>
          <a:p>
            <a:pPr lvl="0">
              <a:lnSpc>
                <a:spcPct val="90000"/>
              </a:lnSpc>
            </a:pPr>
            <a:r>
              <a:rPr lang="en-US" sz="1700"/>
              <a:t>RESERVOIR: Spores are found in soil, aquatic sediments, the intestinal tract of birds, animals and fish, and agricultural products, including honey and vegetables. </a:t>
            </a:r>
          </a:p>
          <a:p>
            <a:pPr lvl="0">
              <a:lnSpc>
                <a:spcPct val="90000"/>
              </a:lnSpc>
            </a:pPr>
            <a:r>
              <a:rPr lang="en-US" sz="1700"/>
              <a:t>HOST RANGE: Humans and various animals, e.g., fowl, fish, cows, dogs, and minks.</a:t>
            </a:r>
          </a:p>
          <a:p>
            <a:pPr lvl="0">
              <a:lnSpc>
                <a:spcPct val="90000"/>
              </a:lnSpc>
            </a:pPr>
            <a:r>
              <a:rPr lang="en-US" sz="1700"/>
              <a:t>Clostridium Botulinum are rod-shaped bacteria (also called C. botulinum). They are anaerobic, meaning they live and grow in low oxygen conditions. The bacteria form protective spores when conditions for survival are poor. </a:t>
            </a:r>
          </a:p>
          <a:p>
            <a:pPr marL="0" indent="0">
              <a:lnSpc>
                <a:spcPct val="90000"/>
              </a:lnSpc>
              <a:buNone/>
            </a:pPr>
            <a:endParaRPr lang="en-US" sz="1700"/>
          </a:p>
        </p:txBody>
      </p:sp>
    </p:spTree>
    <p:extLst>
      <p:ext uri="{BB962C8B-B14F-4D97-AF65-F5344CB8AC3E}">
        <p14:creationId xmlns:p14="http://schemas.microsoft.com/office/powerpoint/2010/main" val="14372211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PREDISPOSING &amp; OCCUPATIONAL RISKS AND MODE OF TRANSMISSION</a:t>
            </a:r>
          </a:p>
        </p:txBody>
      </p:sp>
      <p:sp>
        <p:nvSpPr>
          <p:cNvPr id="3" name="Content Placeholder 2"/>
          <p:cNvSpPr>
            <a:spLocks noGrp="1"/>
          </p:cNvSpPr>
          <p:nvPr>
            <p:ph idx="1"/>
          </p:nvPr>
        </p:nvSpPr>
        <p:spPr/>
        <p:txBody>
          <a:bodyPr/>
          <a:lstStyle/>
          <a:p>
            <a:pPr lvl="0"/>
            <a:r>
              <a:rPr lang="en-US" dirty="0"/>
              <a:t>PREDISPOSING &amp; OCCUPATIONAL RISKS: Botulism is a paralyzing disease affecting the body's nervous system that is caused by the ingestion of one of the potent neurotoxins produced by </a:t>
            </a:r>
            <a:r>
              <a:rPr lang="en-US" i="1" dirty="0"/>
              <a:t>C. botulinum</a:t>
            </a:r>
            <a:r>
              <a:rPr lang="en-US" dirty="0"/>
              <a:t> bacterium. This neurotoxin is among the most toxic substances known; even microscopic amounts can cause illness.</a:t>
            </a:r>
          </a:p>
          <a:p>
            <a:pPr lvl="0"/>
            <a:r>
              <a:rPr lang="en-US" dirty="0"/>
              <a:t>MODE OF TRANSMISSION: Under conditions with little oxygen (anaerobic), botulinum spores can germinate, resulting in the growth of bacteria and the production of the toxin. Botulism is not transmitted from person to person.  Botulism develops if a person ingests the toxin (or rarely, if the toxin is inhaled or injected) or if the organism grows in the intestines or wounds and toxin is released.</a:t>
            </a:r>
          </a:p>
          <a:p>
            <a:endParaRPr lang="en-US" dirty="0"/>
          </a:p>
        </p:txBody>
      </p:sp>
    </p:spTree>
    <p:extLst>
      <p:ext uri="{BB962C8B-B14F-4D97-AF65-F5344CB8AC3E}">
        <p14:creationId xmlns:p14="http://schemas.microsoft.com/office/powerpoint/2010/main" val="20046103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CONTINUATION </a:t>
            </a:r>
          </a:p>
        </p:txBody>
      </p:sp>
      <p:sp>
        <p:nvSpPr>
          <p:cNvPr id="3" name="Content Placeholder 2"/>
          <p:cNvSpPr>
            <a:spLocks noGrp="1"/>
          </p:cNvSpPr>
          <p:nvPr>
            <p:ph idx="1"/>
          </p:nvPr>
        </p:nvSpPr>
        <p:spPr/>
        <p:txBody>
          <a:bodyPr>
            <a:normAutofit fontScale="85000" lnSpcReduction="10000"/>
          </a:bodyPr>
          <a:lstStyle/>
          <a:p>
            <a:pPr lvl="0"/>
            <a:r>
              <a:rPr lang="en-US" i="1" dirty="0"/>
              <a:t>Food borne botulism</a:t>
            </a:r>
            <a:r>
              <a:rPr lang="en-US" dirty="0"/>
              <a:t>: Ingestion of contaminated food containing toxin. infection is commonly associated with commercially processed foods that had undergone poor processing, storage, and improper preservation.</a:t>
            </a:r>
          </a:p>
          <a:p>
            <a:pPr lvl="0"/>
            <a:r>
              <a:rPr lang="en-US" i="1" dirty="0"/>
              <a:t>Wound botulism</a:t>
            </a:r>
            <a:r>
              <a:rPr lang="en-US" dirty="0"/>
              <a:t>: Contamination of wounds with spores of neurotoxin producing Clostridium species and is seen almost exclusively in injection drug users, particularly those who partake in injection of black-tar heroin into skin tissue.</a:t>
            </a:r>
          </a:p>
          <a:p>
            <a:pPr lvl="0"/>
            <a:r>
              <a:rPr lang="en-US" i="1" dirty="0"/>
              <a:t>Intestinal (infant) botulism</a:t>
            </a:r>
            <a:r>
              <a:rPr lang="en-US" dirty="0"/>
              <a:t>: Ingestion of spores. Sources include honey and infant milk powder.</a:t>
            </a:r>
          </a:p>
          <a:p>
            <a:pPr lvl="0"/>
            <a:r>
              <a:rPr lang="en-US" i="1" dirty="0"/>
              <a:t>Adult infectious botulism</a:t>
            </a:r>
            <a:r>
              <a:rPr lang="en-US" dirty="0"/>
              <a:t>: Ingestion of </a:t>
            </a:r>
            <a:r>
              <a:rPr lang="en-US" dirty="0" err="1"/>
              <a:t>clostridial</a:t>
            </a:r>
            <a:r>
              <a:rPr lang="en-US" dirty="0"/>
              <a:t> spores, rather than toxin, which then colonize the gut to produce their neurotoxin directly in the gut.</a:t>
            </a:r>
          </a:p>
          <a:p>
            <a:pPr lvl="0"/>
            <a:r>
              <a:rPr lang="en-US" i="1" dirty="0" err="1"/>
              <a:t>Latrogenic</a:t>
            </a:r>
            <a:r>
              <a:rPr lang="en-US" i="1" dirty="0"/>
              <a:t> botulism</a:t>
            </a:r>
            <a:r>
              <a:rPr lang="en-US" dirty="0"/>
              <a:t>: Side effect of injection of purified toxin.</a:t>
            </a:r>
          </a:p>
          <a:p>
            <a:pPr lvl="0"/>
            <a:r>
              <a:rPr lang="en-US" i="1" dirty="0"/>
              <a:t>Inhalational botulism</a:t>
            </a:r>
            <a:r>
              <a:rPr lang="en-US" dirty="0"/>
              <a:t>: Occurs due to absorption of botulinum toxin by the mucous membrane of the nose.</a:t>
            </a:r>
          </a:p>
          <a:p>
            <a:endParaRPr lang="en-US" dirty="0"/>
          </a:p>
        </p:txBody>
      </p:sp>
    </p:spTree>
    <p:extLst>
      <p:ext uri="{BB962C8B-B14F-4D97-AF65-F5344CB8AC3E}">
        <p14:creationId xmlns:p14="http://schemas.microsoft.com/office/powerpoint/2010/main" val="6209138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CLOSTRIDIUM BOTULINUM</a:t>
            </a:r>
          </a:p>
        </p:txBody>
      </p:sp>
      <p:sp>
        <p:nvSpPr>
          <p:cNvPr id="3" name="Content Placeholder 2"/>
          <p:cNvSpPr>
            <a:spLocks noGrp="1"/>
          </p:cNvSpPr>
          <p:nvPr>
            <p:ph idx="1"/>
          </p:nvPr>
        </p:nvSpPr>
        <p:spPr/>
        <p:txBody>
          <a:bodyPr/>
          <a:lstStyle/>
          <a:p>
            <a:endParaRPr lang="en-US"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904698" y="2800124"/>
            <a:ext cx="4524174" cy="3002948"/>
          </a:xfrm>
          <a:prstGeom prst="rect">
            <a:avLst/>
          </a:prstGeom>
          <a:noFill/>
          <a:ln>
            <a:noFill/>
          </a:ln>
        </p:spPr>
      </p:pic>
      <p:pic>
        <p:nvPicPr>
          <p:cNvPr id="6" name="Picture 5"/>
          <p:cNvPicPr/>
          <p:nvPr/>
        </p:nvPicPr>
        <p:blipFill>
          <a:blip r:embed="rId3">
            <a:extLst>
              <a:ext uri="{28A0092B-C50C-407E-A947-70E740481C1C}">
                <a14:useLocalDpi xmlns:a14="http://schemas.microsoft.com/office/drawing/2010/main" val="0"/>
              </a:ext>
            </a:extLst>
          </a:blip>
          <a:srcRect/>
          <a:stretch>
            <a:fillRect/>
          </a:stretch>
        </p:blipFill>
        <p:spPr bwMode="auto">
          <a:xfrm>
            <a:off x="6162851" y="2949316"/>
            <a:ext cx="5387463" cy="270456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448011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CITATIONS</a:t>
            </a:r>
          </a:p>
        </p:txBody>
      </p:sp>
      <p:sp>
        <p:nvSpPr>
          <p:cNvPr id="3" name="Content Placeholder 2"/>
          <p:cNvSpPr>
            <a:spLocks noGrp="1"/>
          </p:cNvSpPr>
          <p:nvPr>
            <p:ph idx="1"/>
          </p:nvPr>
        </p:nvSpPr>
        <p:spPr/>
        <p:txBody>
          <a:bodyPr>
            <a:normAutofit fontScale="92500"/>
          </a:bodyPr>
          <a:lstStyle/>
          <a:p>
            <a:r>
              <a:rPr lang="en-US" b="1" dirty="0"/>
              <a:t>Clostridium </a:t>
            </a:r>
            <a:r>
              <a:rPr lang="en-US" b="1" dirty="0" err="1"/>
              <a:t>Tetuani</a:t>
            </a:r>
            <a:endParaRPr lang="en-US" dirty="0"/>
          </a:p>
          <a:p>
            <a:pPr marL="0" indent="0">
              <a:buNone/>
            </a:pPr>
            <a:r>
              <a:rPr lang="en-US" b="1" dirty="0"/>
              <a:t>1. </a:t>
            </a:r>
            <a:r>
              <a:rPr lang="en-US" dirty="0"/>
              <a:t>“Tetanus - the Disease.” </a:t>
            </a:r>
            <a:r>
              <a:rPr lang="en-US" i="1" dirty="0"/>
              <a:t>WHO | Tetanus</a:t>
            </a:r>
            <a:r>
              <a:rPr lang="en-US" dirty="0"/>
              <a:t>, World Health Organization, </a:t>
            </a:r>
            <a:r>
              <a:rPr lang="en-US" u="sng" dirty="0">
                <a:hlinkClick r:id="rId2"/>
              </a:rPr>
              <a:t>www.who.int/immunization/topics/tetanus/en/index1.html</a:t>
            </a:r>
            <a:r>
              <a:rPr lang="en-US" dirty="0"/>
              <a:t>.</a:t>
            </a:r>
          </a:p>
          <a:p>
            <a:pPr marL="0" lvl="0" indent="0">
              <a:buNone/>
            </a:pPr>
            <a:r>
              <a:rPr lang="en-US" u="sng" dirty="0">
                <a:hlinkClick r:id="rId3" invalidUrl="http://web.uconn.edu/mcbstaff/graf/Student presentations/C tetani/Ctetani.html"/>
              </a:rPr>
              <a:t>2.http://web.uconn.edu/mcbstaff/graf/Student%20presentations/C%20tetani/Ctetani.html</a:t>
            </a:r>
            <a:endParaRPr lang="en-US" dirty="0"/>
          </a:p>
          <a:p>
            <a:r>
              <a:rPr lang="en-US" dirty="0"/>
              <a:t> </a:t>
            </a:r>
            <a:r>
              <a:rPr lang="en-US" b="1" dirty="0"/>
              <a:t>Clostridium botulinum </a:t>
            </a:r>
            <a:endParaRPr lang="en-US" dirty="0"/>
          </a:p>
          <a:p>
            <a:pPr marL="0" lvl="0" indent="0">
              <a:buNone/>
            </a:pPr>
            <a:r>
              <a:rPr lang="en-US" u="sng">
                <a:hlinkClick r:id="rId4"/>
              </a:rPr>
              <a:t>1.  </a:t>
            </a:r>
            <a:r>
              <a:rPr lang="en-US" u="sng" dirty="0">
                <a:hlinkClick r:id="rId4"/>
              </a:rPr>
              <a:t>https://www.fsis.usda.gov/wps/portal/fsis/topics/food-safety-education/get-answers/food-safety-fact-sheets/foodborne-illness-and-disease/clostridium-botulinum/ct_index</a:t>
            </a:r>
            <a:endParaRPr lang="en-US" dirty="0"/>
          </a:p>
          <a:p>
            <a:pPr marL="0" lvl="0" indent="0">
              <a:buNone/>
            </a:pPr>
            <a:r>
              <a:rPr lang="en-US" u="sng" dirty="0">
                <a:hlinkClick r:id="rId5"/>
              </a:rPr>
              <a:t>2. http://www.health.gov.on.ca/en/public/publications/disease/botulism.aspx</a:t>
            </a:r>
            <a:endParaRPr lang="en-US" dirty="0"/>
          </a:p>
          <a:p>
            <a:endParaRPr lang="en-US" dirty="0"/>
          </a:p>
          <a:p>
            <a:endParaRPr lang="en-US" dirty="0"/>
          </a:p>
        </p:txBody>
      </p:sp>
    </p:spTree>
    <p:extLst>
      <p:ext uri="{BB962C8B-B14F-4D97-AF65-F5344CB8AC3E}">
        <p14:creationId xmlns:p14="http://schemas.microsoft.com/office/powerpoint/2010/main" val="14234130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7" name="Group 76">
            <a:extLst>
              <a:ext uri="{FF2B5EF4-FFF2-40B4-BE49-F238E27FC236}">
                <a16:creationId xmlns:a16="http://schemas.microsoft.com/office/drawing/2014/main" id="{31A23674-C9EA-43DC-BC84-292A36F80465}"/>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78" name="Rectangle 77">
              <a:extLst>
                <a:ext uri="{FF2B5EF4-FFF2-40B4-BE49-F238E27FC236}">
                  <a16:creationId xmlns:a16="http://schemas.microsoft.com/office/drawing/2014/main" id="{4D742E62-D0CA-4DEC-815B-5ED27845B5C4}"/>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Oval 78">
              <a:extLst>
                <a:ext uri="{FF2B5EF4-FFF2-40B4-BE49-F238E27FC236}">
                  <a16:creationId xmlns:a16="http://schemas.microsoft.com/office/drawing/2014/main" id="{6ADD3D29-FB68-4A1C-B0DE-CAF42F2843F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0" name="Oval 79">
              <a:extLst>
                <a:ext uri="{FF2B5EF4-FFF2-40B4-BE49-F238E27FC236}">
                  <a16:creationId xmlns:a16="http://schemas.microsoft.com/office/drawing/2014/main" id="{24822E8D-300D-45E7-9F98-BDEC7436184F}"/>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1" name="Rectangle 80">
              <a:extLst>
                <a:ext uri="{FF2B5EF4-FFF2-40B4-BE49-F238E27FC236}">
                  <a16:creationId xmlns:a16="http://schemas.microsoft.com/office/drawing/2014/main" id="{D06AF491-AF58-4D3E-8AE6-8D851803D2A5}"/>
                </a:ext>
              </a:extLst>
            </p:cNvPr>
            <p:cNvSpPr/>
            <p:nvPr>
              <p:extLst>
                <p:ext uri="{386F3935-93C4-4BCD-93E2-E3B085C9AB24}">
                  <p16:designElem xmlns:p16="http://schemas.microsoft.com/office/powerpoint/2015/main" val="1"/>
                </p:ext>
              </p:extLst>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2" name="Freeform 5">
              <a:extLst>
                <a:ext uri="{FF2B5EF4-FFF2-40B4-BE49-F238E27FC236}">
                  <a16:creationId xmlns:a16="http://schemas.microsoft.com/office/drawing/2014/main" id="{450D8A4E-61E3-4B28-94FB-7F0C032F3901}"/>
                </a:ext>
              </a:extLst>
            </p:cNvPr>
            <p:cNvSpPr/>
            <p:nvPr>
              <p:extLst>
                <p:ext uri="{386F3935-93C4-4BCD-93E2-E3B085C9AB24}">
                  <p16:designElem xmlns:p16="http://schemas.microsoft.com/office/powerpoint/2015/main" val="1"/>
                </p:ext>
              </p:extLst>
            </p:nvPr>
          </p:nvSpPr>
          <p:spPr bwMode="gray">
            <a:xfrm rot="16200000">
              <a:off x="446565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83" name="Freeform 5">
              <a:extLst>
                <a:ext uri="{FF2B5EF4-FFF2-40B4-BE49-F238E27FC236}">
                  <a16:creationId xmlns:a16="http://schemas.microsoft.com/office/drawing/2014/main" id="{C187CEFC-9032-481B-B8CA-A323593DD4E7}"/>
                </a:ext>
              </a:extLst>
            </p:cNvPr>
            <p:cNvSpPr/>
            <p:nvPr>
              <p:extLst>
                <p:ext uri="{386F3935-93C4-4BCD-93E2-E3B085C9AB24}">
                  <p16:designElem xmlns:p16="http://schemas.microsoft.com/office/powerpoint/2015/main" val="1"/>
                </p:ext>
              </p:extLst>
            </p:nvPr>
          </p:nvSpPr>
          <p:spPr bwMode="gray">
            <a:xfrm rot="15922489">
              <a:off x="537676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4" name="Freeform 5">
              <a:extLst>
                <a:ext uri="{FF2B5EF4-FFF2-40B4-BE49-F238E27FC236}">
                  <a16:creationId xmlns:a16="http://schemas.microsoft.com/office/drawing/2014/main" id="{4CB87468-9225-4E6A-A5B7-B47F08B34B33}"/>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pic>
        <p:nvPicPr>
          <p:cNvPr id="1032" name="Picture 8" descr="Image result for Bacillus cereus">
            <a:extLst>
              <a:ext uri="{FF2B5EF4-FFF2-40B4-BE49-F238E27FC236}">
                <a16:creationId xmlns:a16="http://schemas.microsoft.com/office/drawing/2014/main" id="{424CB7C9-4E90-48C5-9757-572AF01B950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2399" r="-3" b="-3"/>
          <a:stretch/>
        </p:blipFill>
        <p:spPr bwMode="auto">
          <a:xfrm>
            <a:off x="7418226" y="3520086"/>
            <a:ext cx="4125317" cy="2710389"/>
          </a:xfrm>
          <a:prstGeom prst="rect">
            <a:avLst/>
          </a:prstGeom>
          <a:noFill/>
          <a:extLst>
            <a:ext uri="{909E8E84-426E-40dd-AFC4-6F175D3DCCD1}">
              <a14:hiddenFill xmlns="" xmlns:a14="http://schemas.microsoft.com/office/drawing/2010/main">
                <a:solidFill>
                  <a:srgbClr val="FFFFFF"/>
                </a:solidFill>
              </a14:hiddenFill>
            </a:ext>
          </a:extLst>
        </p:spPr>
      </p:pic>
      <p:pic>
        <p:nvPicPr>
          <p:cNvPr id="1026" name="Picture 2" descr="Image result for Bacillus cereus">
            <a:extLst>
              <a:ext uri="{FF2B5EF4-FFF2-40B4-BE49-F238E27FC236}">
                <a16:creationId xmlns:a16="http://schemas.microsoft.com/office/drawing/2014/main" id="{899956A2-22BE-4F65-AA73-34EE81EE52D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2" b="12396"/>
          <a:stretch/>
        </p:blipFill>
        <p:spPr bwMode="auto">
          <a:xfrm>
            <a:off x="7418226" y="645107"/>
            <a:ext cx="4125317" cy="2710388"/>
          </a:xfrm>
          <a:prstGeom prst="rect">
            <a:avLst/>
          </a:prstGeom>
          <a:noFill/>
          <a:extLst>
            <a:ext uri="{909E8E84-426E-40dd-AFC4-6F175D3DCCD1}">
              <a14:hiddenFill xmlns="" xmlns:a14="http://schemas.microsoft.com/office/drawing/2010/main">
                <a:solidFill>
                  <a:srgbClr val="FFFFFF"/>
                </a:solidFill>
              </a14:hiddenFill>
            </a:ext>
          </a:extLst>
        </p:spPr>
      </p:pic>
      <p:sp>
        <p:nvSpPr>
          <p:cNvPr id="86" name="Rectangle 85">
            <a:extLst>
              <a:ext uri="{FF2B5EF4-FFF2-40B4-BE49-F238E27FC236}">
                <a16:creationId xmlns:a16="http://schemas.microsoft.com/office/drawing/2014/main" id="{7296B8E7-1A3F-4C7F-A120-29E90E59314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AutoShape 4" descr="Image result for Bacillus cereus">
            <a:extLst>
              <a:ext uri="{FF2B5EF4-FFF2-40B4-BE49-F238E27FC236}">
                <a16:creationId xmlns:a16="http://schemas.microsoft.com/office/drawing/2014/main" id="{9E550AA2-3FA6-4E08-B1DC-A8A292B689C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Image result for Bacillus cereus">
            <a:extLst>
              <a:ext uri="{FF2B5EF4-FFF2-40B4-BE49-F238E27FC236}">
                <a16:creationId xmlns:a16="http://schemas.microsoft.com/office/drawing/2014/main" id="{0FC9C7AE-5FC4-45E7-85D9-98E74CB2EE6B}"/>
              </a:ext>
            </a:extLst>
          </p:cNvPr>
          <p:cNvSpPr>
            <a:spLocks noChangeAspect="1" noChangeArrowheads="1"/>
          </p:cNvSpPr>
          <p:nvPr/>
        </p:nvSpPr>
        <p:spPr bwMode="auto">
          <a:xfrm>
            <a:off x="6096000" y="3429000"/>
            <a:ext cx="1153886" cy="1153886"/>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8890C61C-925D-4FB2-A142-9CE0DF6843CF}"/>
              </a:ext>
            </a:extLst>
          </p:cNvPr>
          <p:cNvSpPr>
            <a:spLocks noGrp="1"/>
          </p:cNvSpPr>
          <p:nvPr>
            <p:ph type="title"/>
          </p:nvPr>
        </p:nvSpPr>
        <p:spPr>
          <a:xfrm>
            <a:off x="639098" y="629265"/>
            <a:ext cx="6072776" cy="1622322"/>
          </a:xfrm>
        </p:spPr>
        <p:txBody>
          <a:bodyPr>
            <a:normAutofit/>
          </a:bodyPr>
          <a:lstStyle/>
          <a:p>
            <a:r>
              <a:rPr lang="en-US" dirty="0"/>
              <a:t>Bacillus Cereus </a:t>
            </a:r>
          </a:p>
        </p:txBody>
      </p:sp>
      <p:sp>
        <p:nvSpPr>
          <p:cNvPr id="3" name="Content Placeholder 2">
            <a:extLst>
              <a:ext uri="{FF2B5EF4-FFF2-40B4-BE49-F238E27FC236}">
                <a16:creationId xmlns:a16="http://schemas.microsoft.com/office/drawing/2014/main" id="{907DEDFE-6EC0-4647-966A-F3DD01F49E28}"/>
              </a:ext>
            </a:extLst>
          </p:cNvPr>
          <p:cNvSpPr>
            <a:spLocks noGrp="1"/>
          </p:cNvSpPr>
          <p:nvPr>
            <p:ph idx="1"/>
          </p:nvPr>
        </p:nvSpPr>
        <p:spPr>
          <a:xfrm>
            <a:off x="639098" y="2418735"/>
            <a:ext cx="6072776" cy="3811740"/>
          </a:xfrm>
        </p:spPr>
        <p:txBody>
          <a:bodyPr anchor="ctr">
            <a:normAutofit/>
          </a:bodyPr>
          <a:lstStyle/>
          <a:p>
            <a:r>
              <a:rPr lang="en-US">
                <a:solidFill>
                  <a:schemeClr val="bg1"/>
                </a:solidFill>
              </a:rPr>
              <a:t>Gerneral </a:t>
            </a:r>
            <a:r>
              <a:rPr lang="en-US" dirty="0">
                <a:solidFill>
                  <a:schemeClr val="bg1"/>
                </a:solidFill>
              </a:rPr>
              <a:t>Characteristics:</a:t>
            </a:r>
          </a:p>
          <a:p>
            <a:pPr lvl="1"/>
            <a:r>
              <a:rPr lang="en-US" dirty="0">
                <a:solidFill>
                  <a:schemeClr val="bg1"/>
                </a:solidFill>
              </a:rPr>
              <a:t>Gram Positive rod shaped</a:t>
            </a:r>
          </a:p>
          <a:p>
            <a:pPr lvl="1"/>
            <a:r>
              <a:rPr lang="en-US" dirty="0">
                <a:solidFill>
                  <a:schemeClr val="bg1"/>
                </a:solidFill>
              </a:rPr>
              <a:t>Usually in pairs and short chains</a:t>
            </a:r>
          </a:p>
          <a:p>
            <a:pPr lvl="1"/>
            <a:r>
              <a:rPr lang="en-US" dirty="0">
                <a:solidFill>
                  <a:schemeClr val="bg1"/>
                </a:solidFill>
              </a:rPr>
              <a:t>Facultative anaerobes </a:t>
            </a:r>
          </a:p>
          <a:p>
            <a:pPr lvl="1"/>
            <a:r>
              <a:rPr lang="en-US" dirty="0">
                <a:solidFill>
                  <a:schemeClr val="bg1"/>
                </a:solidFill>
              </a:rPr>
              <a:t>Colonial Morphology – white granular texture </a:t>
            </a:r>
          </a:p>
          <a:p>
            <a:pPr lvl="1"/>
            <a:r>
              <a:rPr lang="en-US" dirty="0">
                <a:solidFill>
                  <a:schemeClr val="bg1"/>
                </a:solidFill>
              </a:rPr>
              <a:t>Temperature:  above 10-20°C and below 35-45°C </a:t>
            </a:r>
          </a:p>
          <a:p>
            <a:pPr lvl="1"/>
            <a:r>
              <a:rPr lang="en-US" dirty="0">
                <a:solidFill>
                  <a:schemeClr val="bg1"/>
                </a:solidFill>
              </a:rPr>
              <a:t>Optimum temperature is about 37°C </a:t>
            </a:r>
          </a:p>
          <a:p>
            <a:pPr marL="457200" lvl="1" indent="0">
              <a:buNone/>
            </a:pPr>
            <a:endParaRPr lang="en-US" dirty="0">
              <a:solidFill>
                <a:schemeClr val="bg1"/>
              </a:solidFill>
            </a:endParaRPr>
          </a:p>
        </p:txBody>
      </p:sp>
    </p:spTree>
    <p:extLst>
      <p:ext uri="{BB962C8B-B14F-4D97-AF65-F5344CB8AC3E}">
        <p14:creationId xmlns:p14="http://schemas.microsoft.com/office/powerpoint/2010/main" val="26818353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Image result for cows humans">
            <a:extLst>
              <a:ext uri="{FF2B5EF4-FFF2-40B4-BE49-F238E27FC236}">
                <a16:creationId xmlns:a16="http://schemas.microsoft.com/office/drawing/2014/main" id="{AF59C0F2-77AE-4017-B99D-5C113AE9BA5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9739" r="1" b="12966"/>
          <a:stretch/>
        </p:blipFill>
        <p:spPr bwMode="auto">
          <a:xfrm>
            <a:off x="6798733" y="2775951"/>
            <a:ext cx="4345024" cy="3067163"/>
          </a:xfrm>
          <a:prstGeom prst="roundRect">
            <a:avLst>
              <a:gd name="adj" fmla="val 1858"/>
            </a:avLst>
          </a:prstGeom>
          <a:noFill/>
          <a:effectLst>
            <a:outerShdw blurRad="50800" dist="50800" dir="5400000" algn="tl" rotWithShape="0">
              <a:srgbClr val="000000">
                <a:alpha val="43000"/>
              </a:srgbClr>
            </a:outerShdw>
          </a:effectLst>
          <a:extLst>
            <a:ext uri="{909E8E84-426E-40dd-AFC4-6F175D3DCCD1}">
              <a14:hiddenFill xmlns:a14="http://schemas.microsoft.com/office/drawing/2010/main" xmlns="">
                <a:solidFill>
                  <a:srgbClr val="FFFFFF"/>
                </a:solidFill>
              </a14:hiddenFill>
            </a:ext>
          </a:extLst>
        </p:spPr>
      </p:pic>
      <p:sp>
        <p:nvSpPr>
          <p:cNvPr id="2" name="Title 1">
            <a:extLst>
              <a:ext uri="{FF2B5EF4-FFF2-40B4-BE49-F238E27FC236}">
                <a16:creationId xmlns:a16="http://schemas.microsoft.com/office/drawing/2014/main" id="{D1DC62CE-57B4-4366-A1D7-3A138EEA48FB}"/>
              </a:ext>
            </a:extLst>
          </p:cNvPr>
          <p:cNvSpPr>
            <a:spLocks noGrp="1"/>
          </p:cNvSpPr>
          <p:nvPr>
            <p:ph type="title"/>
          </p:nvPr>
        </p:nvSpPr>
        <p:spPr>
          <a:xfrm>
            <a:off x="1154954" y="973668"/>
            <a:ext cx="8761413" cy="706964"/>
          </a:xfrm>
        </p:spPr>
        <p:txBody>
          <a:bodyPr>
            <a:normAutofit/>
          </a:bodyPr>
          <a:lstStyle/>
          <a:p>
            <a:r>
              <a:rPr lang="en-US"/>
              <a:t>Bacillus Cereus</a:t>
            </a:r>
            <a:endParaRPr lang="en-US" dirty="0"/>
          </a:p>
        </p:txBody>
      </p:sp>
      <p:sp>
        <p:nvSpPr>
          <p:cNvPr id="3" name="Content Placeholder 2">
            <a:extLst>
              <a:ext uri="{FF2B5EF4-FFF2-40B4-BE49-F238E27FC236}">
                <a16:creationId xmlns:a16="http://schemas.microsoft.com/office/drawing/2014/main" id="{46FEA0B0-94D7-49CD-928D-DCE16A280B51}"/>
              </a:ext>
            </a:extLst>
          </p:cNvPr>
          <p:cNvSpPr>
            <a:spLocks noGrp="1"/>
          </p:cNvSpPr>
          <p:nvPr>
            <p:ph idx="1"/>
          </p:nvPr>
        </p:nvSpPr>
        <p:spPr>
          <a:xfrm>
            <a:off x="529390" y="2290813"/>
            <a:ext cx="5837544" cy="4745253"/>
          </a:xfrm>
        </p:spPr>
        <p:txBody>
          <a:bodyPr anchor="ctr">
            <a:normAutofit/>
          </a:bodyPr>
          <a:lstStyle/>
          <a:p>
            <a:pPr>
              <a:lnSpc>
                <a:spcPct val="90000"/>
              </a:lnSpc>
            </a:pPr>
            <a:r>
              <a:rPr lang="en-US" dirty="0"/>
              <a:t>Where they live?</a:t>
            </a:r>
          </a:p>
          <a:p>
            <a:pPr lvl="1">
              <a:lnSpc>
                <a:spcPct val="90000"/>
              </a:lnSpc>
            </a:pPr>
            <a:r>
              <a:rPr lang="en-US" sz="1800" dirty="0"/>
              <a:t> In Nature </a:t>
            </a:r>
          </a:p>
          <a:p>
            <a:pPr lvl="2">
              <a:lnSpc>
                <a:spcPct val="90000"/>
              </a:lnSpc>
            </a:pPr>
            <a:r>
              <a:rPr lang="en-US" sz="1800" dirty="0"/>
              <a:t>Animals </a:t>
            </a:r>
          </a:p>
          <a:p>
            <a:pPr lvl="2">
              <a:lnSpc>
                <a:spcPct val="90000"/>
              </a:lnSpc>
            </a:pPr>
            <a:r>
              <a:rPr lang="en-US" sz="1800" dirty="0"/>
              <a:t>Food</a:t>
            </a:r>
          </a:p>
          <a:p>
            <a:pPr lvl="2">
              <a:lnSpc>
                <a:spcPct val="90000"/>
              </a:lnSpc>
            </a:pPr>
            <a:r>
              <a:rPr lang="en-US" sz="1800" dirty="0"/>
              <a:t>Soil </a:t>
            </a:r>
          </a:p>
          <a:p>
            <a:pPr>
              <a:lnSpc>
                <a:spcPct val="90000"/>
              </a:lnSpc>
            </a:pPr>
            <a:r>
              <a:rPr lang="en-US" dirty="0"/>
              <a:t>Regions </a:t>
            </a:r>
          </a:p>
          <a:p>
            <a:pPr lvl="1">
              <a:lnSpc>
                <a:spcPct val="90000"/>
              </a:lnSpc>
            </a:pPr>
            <a:r>
              <a:rPr lang="en-US" sz="1800" dirty="0"/>
              <a:t>All regions </a:t>
            </a:r>
          </a:p>
          <a:p>
            <a:pPr lvl="1">
              <a:lnSpc>
                <a:spcPct val="90000"/>
              </a:lnSpc>
            </a:pPr>
            <a:r>
              <a:rPr lang="en-US" sz="1800" dirty="0"/>
              <a:t>Mostly where improper food handling occurs </a:t>
            </a:r>
          </a:p>
          <a:p>
            <a:pPr lvl="1">
              <a:lnSpc>
                <a:spcPct val="90000"/>
              </a:lnSpc>
            </a:pPr>
            <a:r>
              <a:rPr lang="en-US" sz="1800" dirty="0"/>
              <a:t>Outbreaks in Netherlands, Parts of Europe, Canada, Japan and US in 1973-1985</a:t>
            </a:r>
          </a:p>
          <a:p>
            <a:pPr lvl="1">
              <a:lnSpc>
                <a:spcPct val="90000"/>
              </a:lnSpc>
            </a:pPr>
            <a:r>
              <a:rPr lang="en-US" sz="1800" dirty="0"/>
              <a:t>Norway high incidences in 1990</a:t>
            </a:r>
          </a:p>
          <a:p>
            <a:pPr lvl="1">
              <a:lnSpc>
                <a:spcPct val="90000"/>
              </a:lnSpc>
            </a:pPr>
            <a:r>
              <a:rPr lang="en-US" sz="1800" dirty="0"/>
              <a:t>103 outbreaks in US 2008</a:t>
            </a:r>
          </a:p>
          <a:p>
            <a:pPr marL="457200" lvl="1" indent="0">
              <a:lnSpc>
                <a:spcPct val="90000"/>
              </a:lnSpc>
              <a:buNone/>
            </a:pPr>
            <a:endParaRPr lang="en-US" sz="1100" dirty="0"/>
          </a:p>
        </p:txBody>
      </p:sp>
    </p:spTree>
    <p:extLst>
      <p:ext uri="{BB962C8B-B14F-4D97-AF65-F5344CB8AC3E}">
        <p14:creationId xmlns:p14="http://schemas.microsoft.com/office/powerpoint/2010/main" val="36946804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2" descr="Bacillus cereus Fact Sheet Infographic">
            <a:extLst>
              <a:ext uri="{FF2B5EF4-FFF2-40B4-BE49-F238E27FC236}">
                <a16:creationId xmlns:a16="http://schemas.microsoft.com/office/drawing/2014/main" id="{81D4C843-BE87-497E-90B2-FB0B18C9911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1018321" y="2359453"/>
            <a:ext cx="1916680" cy="4283085"/>
          </a:xfrm>
          <a:prstGeom prst="roundRect">
            <a:avLst>
              <a:gd name="adj" fmla="val 1858"/>
            </a:avLst>
          </a:prstGeom>
          <a:noFill/>
          <a:effectLst>
            <a:outerShdw blurRad="50800" dist="50800" dir="5400000" algn="tl" rotWithShape="0">
              <a:srgbClr val="000000">
                <a:alpha val="43000"/>
              </a:srgbClr>
            </a:outerShdw>
          </a:effectLst>
          <a:extLst>
            <a:ext uri="{909E8E84-426E-40dd-AFC4-6F175D3DCCD1}">
              <a14:hiddenFill xmlns:a14="http://schemas.microsoft.com/office/drawing/2010/main" xmlns="">
                <a:solidFill>
                  <a:srgbClr val="FFFFFF"/>
                </a:solidFill>
              </a14:hiddenFill>
            </a:ext>
          </a:extLst>
        </p:spPr>
      </p:pic>
      <p:sp>
        <p:nvSpPr>
          <p:cNvPr id="2" name="Title 1">
            <a:extLst>
              <a:ext uri="{FF2B5EF4-FFF2-40B4-BE49-F238E27FC236}">
                <a16:creationId xmlns:a16="http://schemas.microsoft.com/office/drawing/2014/main" id="{38E9468B-3406-4548-9A13-979C8E43BA9E}"/>
              </a:ext>
            </a:extLst>
          </p:cNvPr>
          <p:cNvSpPr>
            <a:spLocks noGrp="1"/>
          </p:cNvSpPr>
          <p:nvPr>
            <p:ph type="title"/>
          </p:nvPr>
        </p:nvSpPr>
        <p:spPr>
          <a:xfrm>
            <a:off x="1154954" y="973668"/>
            <a:ext cx="8761413" cy="706964"/>
          </a:xfrm>
        </p:spPr>
        <p:txBody>
          <a:bodyPr>
            <a:normAutofit/>
          </a:bodyPr>
          <a:lstStyle/>
          <a:p>
            <a:r>
              <a:rPr lang="en-US">
                <a:solidFill>
                  <a:srgbClr val="EBEBEB"/>
                </a:solidFill>
              </a:rPr>
              <a:t>Bacillus Cereus	</a:t>
            </a:r>
          </a:p>
        </p:txBody>
      </p:sp>
      <p:sp>
        <p:nvSpPr>
          <p:cNvPr id="3" name="Content Placeholder 2">
            <a:extLst>
              <a:ext uri="{FF2B5EF4-FFF2-40B4-BE49-F238E27FC236}">
                <a16:creationId xmlns:a16="http://schemas.microsoft.com/office/drawing/2014/main" id="{52140B0D-1B62-4895-A6C7-7C046E4CC7B0}"/>
              </a:ext>
            </a:extLst>
          </p:cNvPr>
          <p:cNvSpPr>
            <a:spLocks noGrp="1"/>
          </p:cNvSpPr>
          <p:nvPr>
            <p:ph idx="1"/>
          </p:nvPr>
        </p:nvSpPr>
        <p:spPr>
          <a:xfrm>
            <a:off x="4641336" y="2603500"/>
            <a:ext cx="6551597" cy="3416300"/>
          </a:xfrm>
        </p:spPr>
        <p:txBody>
          <a:bodyPr anchor="ctr">
            <a:normAutofit/>
          </a:bodyPr>
          <a:lstStyle/>
          <a:p>
            <a:r>
              <a:rPr lang="en-US"/>
              <a:t>Host Range </a:t>
            </a:r>
          </a:p>
          <a:p>
            <a:pPr lvl="1"/>
            <a:r>
              <a:rPr lang="en-US"/>
              <a:t>Animals and Humans</a:t>
            </a:r>
          </a:p>
          <a:p>
            <a:pPr lvl="1"/>
            <a:r>
              <a:rPr lang="en-US"/>
              <a:t>Immunocompromised individuals</a:t>
            </a:r>
          </a:p>
          <a:p>
            <a:pPr lvl="1"/>
            <a:r>
              <a:rPr lang="en-US"/>
              <a:t>Intravenous drug users</a:t>
            </a:r>
          </a:p>
          <a:p>
            <a:pPr lvl="1"/>
            <a:r>
              <a:rPr lang="en-US"/>
              <a:t>Neonates </a:t>
            </a:r>
          </a:p>
          <a:p>
            <a:pPr marL="457200" lvl="1" indent="0">
              <a:buNone/>
            </a:pPr>
            <a:endParaRPr lang="en-US"/>
          </a:p>
        </p:txBody>
      </p:sp>
    </p:spTree>
    <p:extLst>
      <p:ext uri="{BB962C8B-B14F-4D97-AF65-F5344CB8AC3E}">
        <p14:creationId xmlns:p14="http://schemas.microsoft.com/office/powerpoint/2010/main" val="3311455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082" name="Group 191">
            <a:extLst>
              <a:ext uri="{FF2B5EF4-FFF2-40B4-BE49-F238E27FC236}">
                <a16:creationId xmlns:a16="http://schemas.microsoft.com/office/drawing/2014/main" id="{15DECA11-8F23-4BFB-819D-1C5A97840DE0}"/>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3083" name="Rectangle 192">
              <a:extLst>
                <a:ext uri="{FF2B5EF4-FFF2-40B4-BE49-F238E27FC236}">
                  <a16:creationId xmlns:a16="http://schemas.microsoft.com/office/drawing/2014/main" id="{24DBF623-F256-43E8-93AC-B5467A91FD2D}"/>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3084" name="Freeform 5">
              <a:extLst>
                <a:ext uri="{FF2B5EF4-FFF2-40B4-BE49-F238E27FC236}">
                  <a16:creationId xmlns:a16="http://schemas.microsoft.com/office/drawing/2014/main" id="{B6AB7373-B022-4BA1-B8E7-D2C342475F59}"/>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ln>
              <a:noFill/>
            </a:ln>
          </p:spPr>
        </p:sp>
      </p:grpSp>
      <p:sp>
        <p:nvSpPr>
          <p:cNvPr id="195" name="Freeform: Shape 194">
            <a:extLst>
              <a:ext uri="{FF2B5EF4-FFF2-40B4-BE49-F238E27FC236}">
                <a16:creationId xmlns:a16="http://schemas.microsoft.com/office/drawing/2014/main" id="{E0BFF7C8-A0F2-492C-AD80-E74CED0D1B82}"/>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838669">
            <a:off x="2884218" y="1683278"/>
            <a:ext cx="2934265" cy="437897"/>
          </a:xfrm>
          <a:custGeom>
            <a:avLst/>
            <a:gdLst>
              <a:gd name="connsiteX0" fmla="*/ 2934265 w 2934265"/>
              <a:gd name="connsiteY0" fmla="*/ 0 h 437897"/>
              <a:gd name="connsiteX1" fmla="*/ 2888069 w 2934265"/>
              <a:gd name="connsiteY1" fmla="*/ 437897 h 437897"/>
              <a:gd name="connsiteX2" fmla="*/ 2791337 w 2934265"/>
              <a:gd name="connsiteY2" fmla="*/ 437084 h 437897"/>
              <a:gd name="connsiteX3" fmla="*/ 25070 w 2934265"/>
              <a:gd name="connsiteY3" fmla="*/ 208388 h 437897"/>
              <a:gd name="connsiteX4" fmla="*/ 0 w 2934265"/>
              <a:gd name="connsiteY4" fmla="*/ 141220 h 437897"/>
              <a:gd name="connsiteX5" fmla="*/ 157202 w 2934265"/>
              <a:gd name="connsiteY5" fmla="*/ 150137 h 437897"/>
              <a:gd name="connsiteX6" fmla="*/ 237720 w 2934265"/>
              <a:gd name="connsiteY6" fmla="*/ 153470 h 437897"/>
              <a:gd name="connsiteX7" fmla="*/ 320008 w 2934265"/>
              <a:gd name="connsiteY7" fmla="*/ 156970 h 437897"/>
              <a:gd name="connsiteX8" fmla="*/ 403475 w 2934265"/>
              <a:gd name="connsiteY8" fmla="*/ 160304 h 437897"/>
              <a:gd name="connsiteX9" fmla="*/ 487532 w 2934265"/>
              <a:gd name="connsiteY9" fmla="*/ 162387 h 437897"/>
              <a:gd name="connsiteX10" fmla="*/ 573065 w 2934265"/>
              <a:gd name="connsiteY10" fmla="*/ 164387 h 437897"/>
              <a:gd name="connsiteX11" fmla="*/ 660071 w 2934265"/>
              <a:gd name="connsiteY11" fmla="*/ 166470 h 437897"/>
              <a:gd name="connsiteX12" fmla="*/ 748258 w 2934265"/>
              <a:gd name="connsiteY12" fmla="*/ 167887 h 437897"/>
              <a:gd name="connsiteX13" fmla="*/ 837329 w 2934265"/>
              <a:gd name="connsiteY13" fmla="*/ 167887 h 437897"/>
              <a:gd name="connsiteX14" fmla="*/ 927580 w 2934265"/>
              <a:gd name="connsiteY14" fmla="*/ 168470 h 437897"/>
              <a:gd name="connsiteX15" fmla="*/ 1018716 w 2934265"/>
              <a:gd name="connsiteY15" fmla="*/ 167887 h 437897"/>
              <a:gd name="connsiteX16" fmla="*/ 1110736 w 2934265"/>
              <a:gd name="connsiteY16" fmla="*/ 166470 h 437897"/>
              <a:gd name="connsiteX17" fmla="*/ 1203052 w 2934265"/>
              <a:gd name="connsiteY17" fmla="*/ 165137 h 437897"/>
              <a:gd name="connsiteX18" fmla="*/ 1296547 w 2934265"/>
              <a:gd name="connsiteY18" fmla="*/ 162387 h 437897"/>
              <a:gd name="connsiteX19" fmla="*/ 1391222 w 2934265"/>
              <a:gd name="connsiteY19" fmla="*/ 159720 h 437897"/>
              <a:gd name="connsiteX20" fmla="*/ 1485308 w 2934265"/>
              <a:gd name="connsiteY20" fmla="*/ 156220 h 437897"/>
              <a:gd name="connsiteX21" fmla="*/ 1580573 w 2934265"/>
              <a:gd name="connsiteY21" fmla="*/ 151553 h 437897"/>
              <a:gd name="connsiteX22" fmla="*/ 1677017 w 2934265"/>
              <a:gd name="connsiteY22" fmla="*/ 146053 h 437897"/>
              <a:gd name="connsiteX23" fmla="*/ 1773462 w 2934265"/>
              <a:gd name="connsiteY23" fmla="*/ 140636 h 437897"/>
              <a:gd name="connsiteX24" fmla="*/ 1869907 w 2934265"/>
              <a:gd name="connsiteY24" fmla="*/ 133720 h 437897"/>
              <a:gd name="connsiteX25" fmla="*/ 1968121 w 2934265"/>
              <a:gd name="connsiteY25" fmla="*/ 125553 h 437897"/>
              <a:gd name="connsiteX26" fmla="*/ 2064566 w 2934265"/>
              <a:gd name="connsiteY26" fmla="*/ 117386 h 437897"/>
              <a:gd name="connsiteX27" fmla="*/ 2162780 w 2934265"/>
              <a:gd name="connsiteY27" fmla="*/ 107802 h 437897"/>
              <a:gd name="connsiteX28" fmla="*/ 2261880 w 2934265"/>
              <a:gd name="connsiteY28" fmla="*/ 97552 h 437897"/>
              <a:gd name="connsiteX29" fmla="*/ 2359209 w 2934265"/>
              <a:gd name="connsiteY29" fmla="*/ 86635 h 437897"/>
              <a:gd name="connsiteX30" fmla="*/ 2457718 w 2934265"/>
              <a:gd name="connsiteY30" fmla="*/ 73802 h 437897"/>
              <a:gd name="connsiteX31" fmla="*/ 2556228 w 2934265"/>
              <a:gd name="connsiteY31" fmla="*/ 60135 h 437897"/>
              <a:gd name="connsiteX32" fmla="*/ 2654737 w 2934265"/>
              <a:gd name="connsiteY32" fmla="*/ 46552 h 437897"/>
              <a:gd name="connsiteX33" fmla="*/ 2752951 w 2934265"/>
              <a:gd name="connsiteY33" fmla="*/ 30718 h 437897"/>
              <a:gd name="connsiteX34" fmla="*/ 2851166 w 2934265"/>
              <a:gd name="connsiteY34" fmla="*/ 14384 h 437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934265" h="437897">
                <a:moveTo>
                  <a:pt x="2934265" y="0"/>
                </a:moveTo>
                <a:lnTo>
                  <a:pt x="2888069" y="437897"/>
                </a:lnTo>
                <a:lnTo>
                  <a:pt x="2791337" y="437084"/>
                </a:lnTo>
                <a:cubicBezTo>
                  <a:pt x="2010492" y="424446"/>
                  <a:pt x="481578" y="316124"/>
                  <a:pt x="25070" y="208388"/>
                </a:cubicBezTo>
                <a:cubicBezTo>
                  <a:pt x="16811" y="185970"/>
                  <a:pt x="8258" y="163637"/>
                  <a:pt x="0" y="141220"/>
                </a:cubicBezTo>
                <a:lnTo>
                  <a:pt x="157202" y="150137"/>
                </a:lnTo>
                <a:lnTo>
                  <a:pt x="237720" y="153470"/>
                </a:lnTo>
                <a:lnTo>
                  <a:pt x="320008" y="156970"/>
                </a:lnTo>
                <a:lnTo>
                  <a:pt x="403475" y="160304"/>
                </a:lnTo>
                <a:lnTo>
                  <a:pt x="487532" y="162387"/>
                </a:lnTo>
                <a:lnTo>
                  <a:pt x="573065" y="164387"/>
                </a:lnTo>
                <a:lnTo>
                  <a:pt x="660071" y="166470"/>
                </a:lnTo>
                <a:lnTo>
                  <a:pt x="748258" y="167887"/>
                </a:lnTo>
                <a:lnTo>
                  <a:pt x="837329" y="167887"/>
                </a:lnTo>
                <a:lnTo>
                  <a:pt x="927580" y="168470"/>
                </a:lnTo>
                <a:lnTo>
                  <a:pt x="1018716" y="167887"/>
                </a:lnTo>
                <a:lnTo>
                  <a:pt x="1110736" y="166470"/>
                </a:lnTo>
                <a:lnTo>
                  <a:pt x="1203052" y="165137"/>
                </a:lnTo>
                <a:lnTo>
                  <a:pt x="1296547" y="162387"/>
                </a:lnTo>
                <a:lnTo>
                  <a:pt x="1391222" y="159720"/>
                </a:lnTo>
                <a:lnTo>
                  <a:pt x="1485308" y="156220"/>
                </a:lnTo>
                <a:lnTo>
                  <a:pt x="1580573" y="151553"/>
                </a:lnTo>
                <a:lnTo>
                  <a:pt x="1677017" y="146053"/>
                </a:lnTo>
                <a:lnTo>
                  <a:pt x="1773462" y="140636"/>
                </a:lnTo>
                <a:lnTo>
                  <a:pt x="1869907" y="133720"/>
                </a:lnTo>
                <a:lnTo>
                  <a:pt x="1968121" y="125553"/>
                </a:lnTo>
                <a:lnTo>
                  <a:pt x="2064566" y="117386"/>
                </a:lnTo>
                <a:lnTo>
                  <a:pt x="2162780" y="107802"/>
                </a:lnTo>
                <a:lnTo>
                  <a:pt x="2261880" y="97552"/>
                </a:lnTo>
                <a:lnTo>
                  <a:pt x="2359209" y="86635"/>
                </a:lnTo>
                <a:lnTo>
                  <a:pt x="2457718" y="73802"/>
                </a:lnTo>
                <a:lnTo>
                  <a:pt x="2556228" y="60135"/>
                </a:lnTo>
                <a:lnTo>
                  <a:pt x="2654737" y="46552"/>
                </a:lnTo>
                <a:lnTo>
                  <a:pt x="2752951" y="30718"/>
                </a:lnTo>
                <a:lnTo>
                  <a:pt x="2851166" y="14384"/>
                </a:lnTo>
                <a:close/>
              </a:path>
            </a:pathLst>
          </a:custGeom>
          <a:solidFill>
            <a:schemeClr val="bg1">
              <a:alpha val="20000"/>
            </a:schemeClr>
          </a:solidFill>
          <a:ln>
            <a:noFill/>
          </a:ln>
        </p:spPr>
        <p:txBody>
          <a:bodyPr wrap="square">
            <a:noAutofit/>
          </a:bodyPr>
          <a:lstStyle/>
          <a:p>
            <a:endParaRPr lang="en-US" dirty="0"/>
          </a:p>
        </p:txBody>
      </p:sp>
      <p:sp useBgFill="1">
        <p:nvSpPr>
          <p:cNvPr id="196" name="Freeform: Shape 195">
            <a:extLst>
              <a:ext uri="{FF2B5EF4-FFF2-40B4-BE49-F238E27FC236}">
                <a16:creationId xmlns:a16="http://schemas.microsoft.com/office/drawing/2014/main" id="{F8FA804E-1D25-47B6-B418-617D700B0FE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4973494" y="-361419"/>
            <a:ext cx="5982968" cy="7580834"/>
          </a:xfrm>
          <a:custGeom>
            <a:avLst/>
            <a:gdLst>
              <a:gd name="connsiteX0" fmla="*/ 5982968 w 5982968"/>
              <a:gd name="connsiteY0" fmla="*/ 1177 h 7521140"/>
              <a:gd name="connsiteX1" fmla="*/ 5982968 w 5982968"/>
              <a:gd name="connsiteY1" fmla="*/ 1344715 h 7521140"/>
              <a:gd name="connsiteX2" fmla="*/ 5982967 w 5982968"/>
              <a:gd name="connsiteY2" fmla="*/ 1344715 h 7521140"/>
              <a:gd name="connsiteX3" fmla="*/ 5982967 w 5982968"/>
              <a:gd name="connsiteY3" fmla="*/ 6152387 h 7521140"/>
              <a:gd name="connsiteX4" fmla="*/ 5982968 w 5982968"/>
              <a:gd name="connsiteY4" fmla="*/ 6152387 h 7521140"/>
              <a:gd name="connsiteX5" fmla="*/ 5982968 w 5982968"/>
              <a:gd name="connsiteY5" fmla="*/ 7521140 h 7521140"/>
              <a:gd name="connsiteX6" fmla="*/ 0 w 5982968"/>
              <a:gd name="connsiteY6" fmla="*/ 7521140 h 7521140"/>
              <a:gd name="connsiteX7" fmla="*/ 0 w 5982968"/>
              <a:gd name="connsiteY7" fmla="*/ 6152387 h 7521140"/>
              <a:gd name="connsiteX8" fmla="*/ 2 w 5982968"/>
              <a:gd name="connsiteY8" fmla="*/ 6152387 h 7521140"/>
              <a:gd name="connsiteX9" fmla="*/ 2 w 5982968"/>
              <a:gd name="connsiteY9" fmla="*/ 905354 h 7521140"/>
              <a:gd name="connsiteX10" fmla="*/ 3 w 5982968"/>
              <a:gd name="connsiteY10" fmla="*/ 905354 h 7521140"/>
              <a:gd name="connsiteX11" fmla="*/ 3 w 5982968"/>
              <a:gd name="connsiteY11" fmla="*/ 0 h 7521140"/>
              <a:gd name="connsiteX12" fmla="*/ 35302 w 5982968"/>
              <a:gd name="connsiteY12" fmla="*/ 5883 h 7521140"/>
              <a:gd name="connsiteX13" fmla="*/ 138808 w 5982968"/>
              <a:gd name="connsiteY13" fmla="*/ 23197 h 7521140"/>
              <a:gd name="connsiteX14" fmla="*/ 214194 w 5982968"/>
              <a:gd name="connsiteY14" fmla="*/ 35299 h 7521140"/>
              <a:gd name="connsiteX15" fmla="*/ 303938 w 5982968"/>
              <a:gd name="connsiteY15" fmla="*/ 48074 h 7521140"/>
              <a:gd name="connsiteX16" fmla="*/ 410435 w 5982968"/>
              <a:gd name="connsiteY16" fmla="*/ 63370 h 7521140"/>
              <a:gd name="connsiteX17" fmla="*/ 528299 w 5982968"/>
              <a:gd name="connsiteY17" fmla="*/ 79507 h 7521140"/>
              <a:gd name="connsiteX18" fmla="*/ 661121 w 5982968"/>
              <a:gd name="connsiteY18" fmla="*/ 96484 h 7521140"/>
              <a:gd name="connsiteX19" fmla="*/ 805909 w 5982968"/>
              <a:gd name="connsiteY19" fmla="*/ 114469 h 7521140"/>
              <a:gd name="connsiteX20" fmla="*/ 963260 w 5982968"/>
              <a:gd name="connsiteY20" fmla="*/ 132455 h 7521140"/>
              <a:gd name="connsiteX21" fmla="*/ 1130783 w 5982968"/>
              <a:gd name="connsiteY21" fmla="*/ 150776 h 7521140"/>
              <a:gd name="connsiteX22" fmla="*/ 1311469 w 5982968"/>
              <a:gd name="connsiteY22" fmla="*/ 167753 h 7521140"/>
              <a:gd name="connsiteX23" fmla="*/ 1500531 w 5982968"/>
              <a:gd name="connsiteY23" fmla="*/ 184058 h 7521140"/>
              <a:gd name="connsiteX24" fmla="*/ 1700362 w 5982968"/>
              <a:gd name="connsiteY24" fmla="*/ 198850 h 7521140"/>
              <a:gd name="connsiteX25" fmla="*/ 1908569 w 5982968"/>
              <a:gd name="connsiteY25" fmla="*/ 212969 h 7521140"/>
              <a:gd name="connsiteX26" fmla="*/ 2125751 w 5982968"/>
              <a:gd name="connsiteY26" fmla="*/ 226249 h 7521140"/>
              <a:gd name="connsiteX27" fmla="*/ 2237034 w 5982968"/>
              <a:gd name="connsiteY27" fmla="*/ 230955 h 7521140"/>
              <a:gd name="connsiteX28" fmla="*/ 2350710 w 5982968"/>
              <a:gd name="connsiteY28" fmla="*/ 236166 h 7521140"/>
              <a:gd name="connsiteX29" fmla="*/ 2466181 w 5982968"/>
              <a:gd name="connsiteY29" fmla="*/ 241040 h 7521140"/>
              <a:gd name="connsiteX30" fmla="*/ 2582251 w 5982968"/>
              <a:gd name="connsiteY30" fmla="*/ 244234 h 7521140"/>
              <a:gd name="connsiteX31" fmla="*/ 2700713 w 5982968"/>
              <a:gd name="connsiteY31" fmla="*/ 247092 h 7521140"/>
              <a:gd name="connsiteX32" fmla="*/ 2820373 w 5982968"/>
              <a:gd name="connsiteY32" fmla="*/ 250117 h 7521140"/>
              <a:gd name="connsiteX33" fmla="*/ 2942425 w 5982968"/>
              <a:gd name="connsiteY33" fmla="*/ 252134 h 7521140"/>
              <a:gd name="connsiteX34" fmla="*/ 3065674 w 5982968"/>
              <a:gd name="connsiteY34" fmla="*/ 252134 h 7521140"/>
              <a:gd name="connsiteX35" fmla="*/ 3190119 w 5982968"/>
              <a:gd name="connsiteY35" fmla="*/ 253143 h 7521140"/>
              <a:gd name="connsiteX36" fmla="*/ 3315762 w 5982968"/>
              <a:gd name="connsiteY36" fmla="*/ 252134 h 7521140"/>
              <a:gd name="connsiteX37" fmla="*/ 3443199 w 5982968"/>
              <a:gd name="connsiteY37" fmla="*/ 250117 h 7521140"/>
              <a:gd name="connsiteX38" fmla="*/ 3570636 w 5982968"/>
              <a:gd name="connsiteY38" fmla="*/ 248268 h 7521140"/>
              <a:gd name="connsiteX39" fmla="*/ 3699868 w 5982968"/>
              <a:gd name="connsiteY39" fmla="*/ 244234 h 7521140"/>
              <a:gd name="connsiteX40" fmla="*/ 3830297 w 5982968"/>
              <a:gd name="connsiteY40" fmla="*/ 240032 h 7521140"/>
              <a:gd name="connsiteX41" fmla="*/ 3960726 w 5982968"/>
              <a:gd name="connsiteY41" fmla="*/ 235157 h 7521140"/>
              <a:gd name="connsiteX42" fmla="*/ 4092351 w 5982968"/>
              <a:gd name="connsiteY42" fmla="*/ 228266 h 7521140"/>
              <a:gd name="connsiteX43" fmla="*/ 4225173 w 5982968"/>
              <a:gd name="connsiteY43" fmla="*/ 220029 h 7521140"/>
              <a:gd name="connsiteX44" fmla="*/ 4358593 w 5982968"/>
              <a:gd name="connsiteY44" fmla="*/ 212129 h 7521140"/>
              <a:gd name="connsiteX45" fmla="*/ 4492012 w 5982968"/>
              <a:gd name="connsiteY45" fmla="*/ 202044 h 7521140"/>
              <a:gd name="connsiteX46" fmla="*/ 4627228 w 5982968"/>
              <a:gd name="connsiteY46" fmla="*/ 189941 h 7521140"/>
              <a:gd name="connsiteX47" fmla="*/ 4760647 w 5982968"/>
              <a:gd name="connsiteY47" fmla="*/ 177839 h 7521140"/>
              <a:gd name="connsiteX48" fmla="*/ 4896461 w 5982968"/>
              <a:gd name="connsiteY48" fmla="*/ 163887 h 7521140"/>
              <a:gd name="connsiteX49" fmla="*/ 5032872 w 5982968"/>
              <a:gd name="connsiteY49" fmla="*/ 148591 h 7521140"/>
              <a:gd name="connsiteX50" fmla="*/ 5167489 w 5982968"/>
              <a:gd name="connsiteY50" fmla="*/ 132455 h 7521140"/>
              <a:gd name="connsiteX51" fmla="*/ 5303902 w 5982968"/>
              <a:gd name="connsiteY51" fmla="*/ 113629 h 7521140"/>
              <a:gd name="connsiteX52" fmla="*/ 5439714 w 5982968"/>
              <a:gd name="connsiteY52" fmla="*/ 93458 h 7521140"/>
              <a:gd name="connsiteX53" fmla="*/ 5576126 w 5982968"/>
              <a:gd name="connsiteY53" fmla="*/ 73455 h 7521140"/>
              <a:gd name="connsiteX54" fmla="*/ 5711939 w 5982968"/>
              <a:gd name="connsiteY54" fmla="*/ 50091 h 7521140"/>
              <a:gd name="connsiteX55" fmla="*/ 5847154 w 5982968"/>
              <a:gd name="connsiteY55" fmla="*/ 26222 h 7521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5982968" h="7521140">
                <a:moveTo>
                  <a:pt x="5982968" y="1177"/>
                </a:moveTo>
                <a:lnTo>
                  <a:pt x="5982968" y="1344715"/>
                </a:lnTo>
                <a:lnTo>
                  <a:pt x="5982967" y="1344715"/>
                </a:lnTo>
                <a:lnTo>
                  <a:pt x="5982967" y="6152387"/>
                </a:lnTo>
                <a:lnTo>
                  <a:pt x="5982968" y="6152387"/>
                </a:lnTo>
                <a:lnTo>
                  <a:pt x="5982968" y="7521140"/>
                </a:lnTo>
                <a:lnTo>
                  <a:pt x="0" y="7521140"/>
                </a:lnTo>
                <a:lnTo>
                  <a:pt x="0" y="6152387"/>
                </a:lnTo>
                <a:lnTo>
                  <a:pt x="2" y="6152387"/>
                </a:lnTo>
                <a:lnTo>
                  <a:pt x="2" y="905354"/>
                </a:lnTo>
                <a:lnTo>
                  <a:pt x="3" y="905354"/>
                </a:lnTo>
                <a:lnTo>
                  <a:pt x="3" y="0"/>
                </a:lnTo>
                <a:lnTo>
                  <a:pt x="35302" y="5883"/>
                </a:lnTo>
                <a:lnTo>
                  <a:pt x="138808" y="23197"/>
                </a:lnTo>
                <a:lnTo>
                  <a:pt x="214194" y="35299"/>
                </a:lnTo>
                <a:lnTo>
                  <a:pt x="303938" y="48074"/>
                </a:lnTo>
                <a:lnTo>
                  <a:pt x="410435" y="63370"/>
                </a:lnTo>
                <a:lnTo>
                  <a:pt x="528299" y="79507"/>
                </a:lnTo>
                <a:lnTo>
                  <a:pt x="661121" y="96484"/>
                </a:lnTo>
                <a:lnTo>
                  <a:pt x="805909" y="114469"/>
                </a:lnTo>
                <a:lnTo>
                  <a:pt x="963260" y="132455"/>
                </a:lnTo>
                <a:lnTo>
                  <a:pt x="1130783" y="150776"/>
                </a:lnTo>
                <a:lnTo>
                  <a:pt x="1311469" y="167753"/>
                </a:lnTo>
                <a:lnTo>
                  <a:pt x="1500531" y="184058"/>
                </a:lnTo>
                <a:lnTo>
                  <a:pt x="1700362" y="198850"/>
                </a:lnTo>
                <a:lnTo>
                  <a:pt x="1908569" y="212969"/>
                </a:lnTo>
                <a:lnTo>
                  <a:pt x="2125751" y="226249"/>
                </a:lnTo>
                <a:lnTo>
                  <a:pt x="2237034" y="230955"/>
                </a:lnTo>
                <a:lnTo>
                  <a:pt x="2350710" y="236166"/>
                </a:lnTo>
                <a:lnTo>
                  <a:pt x="2466181" y="241040"/>
                </a:lnTo>
                <a:lnTo>
                  <a:pt x="2582251" y="244234"/>
                </a:lnTo>
                <a:lnTo>
                  <a:pt x="2700713" y="247092"/>
                </a:lnTo>
                <a:lnTo>
                  <a:pt x="2820373" y="250117"/>
                </a:lnTo>
                <a:lnTo>
                  <a:pt x="2942425" y="252134"/>
                </a:lnTo>
                <a:lnTo>
                  <a:pt x="3065674" y="252134"/>
                </a:lnTo>
                <a:lnTo>
                  <a:pt x="3190119" y="253143"/>
                </a:lnTo>
                <a:lnTo>
                  <a:pt x="3315762" y="252134"/>
                </a:lnTo>
                <a:lnTo>
                  <a:pt x="3443199" y="250117"/>
                </a:lnTo>
                <a:lnTo>
                  <a:pt x="3570636" y="248268"/>
                </a:lnTo>
                <a:lnTo>
                  <a:pt x="3699868" y="244234"/>
                </a:lnTo>
                <a:lnTo>
                  <a:pt x="3830297" y="240032"/>
                </a:lnTo>
                <a:lnTo>
                  <a:pt x="3960726" y="235157"/>
                </a:lnTo>
                <a:lnTo>
                  <a:pt x="4092351" y="228266"/>
                </a:lnTo>
                <a:lnTo>
                  <a:pt x="4225173" y="220029"/>
                </a:lnTo>
                <a:lnTo>
                  <a:pt x="4358593" y="212129"/>
                </a:lnTo>
                <a:lnTo>
                  <a:pt x="4492012" y="202044"/>
                </a:lnTo>
                <a:lnTo>
                  <a:pt x="4627228" y="189941"/>
                </a:lnTo>
                <a:lnTo>
                  <a:pt x="4760647" y="177839"/>
                </a:lnTo>
                <a:lnTo>
                  <a:pt x="4896461" y="163887"/>
                </a:lnTo>
                <a:lnTo>
                  <a:pt x="5032872" y="148591"/>
                </a:lnTo>
                <a:lnTo>
                  <a:pt x="5167489" y="132455"/>
                </a:lnTo>
                <a:lnTo>
                  <a:pt x="5303902" y="113629"/>
                </a:lnTo>
                <a:lnTo>
                  <a:pt x="5439714" y="93458"/>
                </a:lnTo>
                <a:lnTo>
                  <a:pt x="5576126" y="73455"/>
                </a:lnTo>
                <a:lnTo>
                  <a:pt x="5711939" y="50091"/>
                </a:lnTo>
                <a:lnTo>
                  <a:pt x="5847154" y="26222"/>
                </a:lnTo>
                <a:close/>
              </a:path>
            </a:pathLst>
          </a:custGeom>
          <a:ln>
            <a:noFill/>
          </a:ln>
        </p:spPr>
      </p:sp>
      <p:sp>
        <p:nvSpPr>
          <p:cNvPr id="2" name="Title 1">
            <a:extLst>
              <a:ext uri="{FF2B5EF4-FFF2-40B4-BE49-F238E27FC236}">
                <a16:creationId xmlns:a16="http://schemas.microsoft.com/office/drawing/2014/main" id="{43BB9F51-EFB1-4D73-9C78-8E368476848E}"/>
              </a:ext>
            </a:extLst>
          </p:cNvPr>
          <p:cNvSpPr>
            <a:spLocks noGrp="1"/>
          </p:cNvSpPr>
          <p:nvPr>
            <p:ph type="title"/>
          </p:nvPr>
        </p:nvSpPr>
        <p:spPr>
          <a:xfrm>
            <a:off x="994087" y="1130603"/>
            <a:ext cx="2851585" cy="4596794"/>
          </a:xfrm>
        </p:spPr>
        <p:txBody>
          <a:bodyPr anchor="ctr">
            <a:normAutofit/>
          </a:bodyPr>
          <a:lstStyle/>
          <a:p>
            <a:r>
              <a:rPr lang="en-US" sz="3200">
                <a:solidFill>
                  <a:srgbClr val="EBEBEB"/>
                </a:solidFill>
              </a:rPr>
              <a:t>Bacillus Cereus </a:t>
            </a:r>
          </a:p>
        </p:txBody>
      </p:sp>
      <p:sp>
        <p:nvSpPr>
          <p:cNvPr id="3" name="Content Placeholder 2">
            <a:extLst>
              <a:ext uri="{FF2B5EF4-FFF2-40B4-BE49-F238E27FC236}">
                <a16:creationId xmlns:a16="http://schemas.microsoft.com/office/drawing/2014/main" id="{1C699C50-15B4-4500-8280-D4BB44D9FCF2}"/>
              </a:ext>
            </a:extLst>
          </p:cNvPr>
          <p:cNvSpPr>
            <a:spLocks noGrp="1"/>
          </p:cNvSpPr>
          <p:nvPr>
            <p:ph idx="1"/>
          </p:nvPr>
        </p:nvSpPr>
        <p:spPr>
          <a:xfrm>
            <a:off x="4808376" y="437513"/>
            <a:ext cx="5984315" cy="5954325"/>
          </a:xfrm>
        </p:spPr>
        <p:txBody>
          <a:bodyPr anchor="ctr">
            <a:normAutofit/>
          </a:bodyPr>
          <a:lstStyle/>
          <a:p>
            <a:pPr>
              <a:lnSpc>
                <a:spcPct val="90000"/>
              </a:lnSpc>
            </a:pPr>
            <a:r>
              <a:rPr lang="en-US" sz="2000"/>
              <a:t>Predisposing and Occupational Risk</a:t>
            </a:r>
          </a:p>
          <a:p>
            <a:pPr lvl="1">
              <a:lnSpc>
                <a:spcPct val="90000"/>
              </a:lnSpc>
            </a:pPr>
            <a:r>
              <a:rPr lang="en-US" sz="2000"/>
              <a:t>Food poisoning syndromes </a:t>
            </a:r>
          </a:p>
          <a:p>
            <a:pPr lvl="2">
              <a:lnSpc>
                <a:spcPct val="90000"/>
              </a:lnSpc>
            </a:pPr>
            <a:r>
              <a:rPr lang="en-US" sz="2000"/>
              <a:t>Emetic Type- Nausea, vomiting, malaise, occasional diarrhea</a:t>
            </a:r>
          </a:p>
          <a:p>
            <a:pPr lvl="2">
              <a:lnSpc>
                <a:spcPct val="90000"/>
              </a:lnSpc>
            </a:pPr>
            <a:r>
              <a:rPr lang="en-US" sz="2000"/>
              <a:t>Diarrheal Type-Profuse watery diarrhea, rectal tenesmus, abdominal cramps, occasional fever and vomiting </a:t>
            </a:r>
          </a:p>
          <a:p>
            <a:pPr lvl="1">
              <a:lnSpc>
                <a:spcPct val="90000"/>
              </a:lnSpc>
            </a:pPr>
            <a:r>
              <a:rPr lang="en-US" sz="2000"/>
              <a:t>Wound Infections</a:t>
            </a:r>
          </a:p>
          <a:p>
            <a:pPr lvl="1">
              <a:lnSpc>
                <a:spcPct val="90000"/>
              </a:lnSpc>
            </a:pPr>
            <a:r>
              <a:rPr lang="en-US" sz="2000"/>
              <a:t>Opportunistic Infections</a:t>
            </a:r>
          </a:p>
          <a:p>
            <a:pPr lvl="1">
              <a:lnSpc>
                <a:spcPct val="90000"/>
              </a:lnSpc>
            </a:pPr>
            <a:r>
              <a:rPr lang="en-US" sz="2000"/>
              <a:t>Peripheral Infections </a:t>
            </a:r>
          </a:p>
          <a:p>
            <a:pPr lvl="1">
              <a:lnSpc>
                <a:spcPct val="90000"/>
              </a:lnSpc>
            </a:pPr>
            <a:r>
              <a:rPr lang="en-US" sz="2000"/>
              <a:t>Some strains harbor plasmid bearing B. Anthracis-like virulence-Pnuemonia in immune compromised </a:t>
            </a:r>
          </a:p>
          <a:p>
            <a:pPr lvl="1">
              <a:lnSpc>
                <a:spcPct val="90000"/>
              </a:lnSpc>
            </a:pPr>
            <a:r>
              <a:rPr lang="en-US" sz="2000"/>
              <a:t>Hospitals- pose occupational risk however it is rare because high amounts are needed to infect</a:t>
            </a:r>
          </a:p>
        </p:txBody>
      </p:sp>
    </p:spTree>
    <p:extLst>
      <p:ext uri="{BB962C8B-B14F-4D97-AF65-F5344CB8AC3E}">
        <p14:creationId xmlns:p14="http://schemas.microsoft.com/office/powerpoint/2010/main" val="13842693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F0E43-B242-489A-A3BA-4730BCE3D99B}"/>
              </a:ext>
            </a:extLst>
          </p:cNvPr>
          <p:cNvSpPr>
            <a:spLocks noGrp="1"/>
          </p:cNvSpPr>
          <p:nvPr>
            <p:ph type="title"/>
          </p:nvPr>
        </p:nvSpPr>
        <p:spPr/>
        <p:txBody>
          <a:bodyPr/>
          <a:lstStyle/>
          <a:p>
            <a:r>
              <a:rPr lang="en-US" dirty="0"/>
              <a:t>Bacillus Cereus	</a:t>
            </a:r>
          </a:p>
        </p:txBody>
      </p:sp>
      <p:sp>
        <p:nvSpPr>
          <p:cNvPr id="3" name="Content Placeholder 2">
            <a:extLst>
              <a:ext uri="{FF2B5EF4-FFF2-40B4-BE49-F238E27FC236}">
                <a16:creationId xmlns:a16="http://schemas.microsoft.com/office/drawing/2014/main" id="{20AC635F-E0B1-415F-950D-C19E31EBC6F3}"/>
              </a:ext>
            </a:extLst>
          </p:cNvPr>
          <p:cNvSpPr>
            <a:spLocks noGrp="1"/>
          </p:cNvSpPr>
          <p:nvPr>
            <p:ph idx="1"/>
          </p:nvPr>
        </p:nvSpPr>
        <p:spPr/>
        <p:txBody>
          <a:bodyPr/>
          <a:lstStyle/>
          <a:p>
            <a:r>
              <a:rPr lang="en-US" dirty="0"/>
              <a:t>Infectious Dose</a:t>
            </a:r>
          </a:p>
          <a:p>
            <a:pPr lvl="1"/>
            <a:r>
              <a:rPr lang="en-US" dirty="0"/>
              <a:t>Diarrheal type- the enterotoxin is produced by organisms in the small intestine </a:t>
            </a:r>
          </a:p>
          <a:p>
            <a:pPr lvl="2"/>
            <a:r>
              <a:rPr lang="en-US" dirty="0"/>
              <a:t>Dose there is 10</a:t>
            </a:r>
            <a:r>
              <a:rPr lang="en-US" baseline="30000" dirty="0"/>
              <a:t>4</a:t>
            </a:r>
            <a:r>
              <a:rPr lang="en-US" dirty="0"/>
              <a:t>-10</a:t>
            </a:r>
            <a:r>
              <a:rPr lang="en-US" baseline="30000" dirty="0"/>
              <a:t>9</a:t>
            </a:r>
            <a:r>
              <a:rPr lang="en-US" dirty="0"/>
              <a:t> cells per gram of food.</a:t>
            </a:r>
          </a:p>
          <a:p>
            <a:pPr lvl="1"/>
            <a:r>
              <a:rPr lang="en-US" dirty="0"/>
              <a:t>Emetic Type- Ingested in food</a:t>
            </a:r>
          </a:p>
          <a:p>
            <a:pPr lvl="2"/>
            <a:r>
              <a:rPr lang="en-US" dirty="0"/>
              <a:t>Dose about 10</a:t>
            </a:r>
            <a:r>
              <a:rPr lang="en-US" baseline="30000" dirty="0"/>
              <a:t>5</a:t>
            </a:r>
            <a:r>
              <a:rPr lang="en-US" dirty="0"/>
              <a:t>-10</a:t>
            </a:r>
            <a:r>
              <a:rPr lang="en-US" baseline="30000" dirty="0"/>
              <a:t>8</a:t>
            </a:r>
            <a:r>
              <a:rPr lang="en-US" dirty="0"/>
              <a:t> cells per gram in order to produce sufficient toxin</a:t>
            </a:r>
          </a:p>
        </p:txBody>
      </p:sp>
    </p:spTree>
    <p:extLst>
      <p:ext uri="{BB962C8B-B14F-4D97-AF65-F5344CB8AC3E}">
        <p14:creationId xmlns:p14="http://schemas.microsoft.com/office/powerpoint/2010/main" val="11087637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A5E7551-49B1-4058-B2D0-E0BD599C1528}"/>
              </a:ext>
            </a:extLst>
          </p:cNvPr>
          <p:cNvPicPr>
            <a:picLocks noChangeAspect="1"/>
          </p:cNvPicPr>
          <p:nvPr/>
        </p:nvPicPr>
        <p:blipFill>
          <a:blip r:embed="rId2"/>
          <a:stretch>
            <a:fillRect/>
          </a:stretch>
        </p:blipFill>
        <p:spPr>
          <a:xfrm>
            <a:off x="6926470" y="2775951"/>
            <a:ext cx="4089550" cy="3067163"/>
          </a:xfrm>
          <a:prstGeom prst="roundRect">
            <a:avLst>
              <a:gd name="adj" fmla="val 1858"/>
            </a:avLst>
          </a:prstGeom>
          <a:effectLst>
            <a:outerShdw blurRad="50800" dist="50800" dir="5400000" algn="tl" rotWithShape="0">
              <a:srgbClr val="000000">
                <a:alpha val="43000"/>
              </a:srgbClr>
            </a:outerShdw>
          </a:effectLst>
        </p:spPr>
      </p:pic>
      <p:sp>
        <p:nvSpPr>
          <p:cNvPr id="2" name="Title 1">
            <a:extLst>
              <a:ext uri="{FF2B5EF4-FFF2-40B4-BE49-F238E27FC236}">
                <a16:creationId xmlns:a16="http://schemas.microsoft.com/office/drawing/2014/main" id="{9C5F6349-86D6-4F3E-A80D-BA6D9BC5D59E}"/>
              </a:ext>
            </a:extLst>
          </p:cNvPr>
          <p:cNvSpPr>
            <a:spLocks noGrp="1"/>
          </p:cNvSpPr>
          <p:nvPr>
            <p:ph type="title"/>
          </p:nvPr>
        </p:nvSpPr>
        <p:spPr>
          <a:xfrm>
            <a:off x="1154954" y="973668"/>
            <a:ext cx="8761413" cy="706964"/>
          </a:xfrm>
        </p:spPr>
        <p:txBody>
          <a:bodyPr>
            <a:normAutofit/>
          </a:bodyPr>
          <a:lstStyle/>
          <a:p>
            <a:r>
              <a:rPr lang="en-US" dirty="0">
                <a:solidFill>
                  <a:srgbClr val="EBEBEB"/>
                </a:solidFill>
              </a:rPr>
              <a:t>Bacillus Cereus </a:t>
            </a:r>
          </a:p>
        </p:txBody>
      </p:sp>
      <p:sp>
        <p:nvSpPr>
          <p:cNvPr id="3" name="Content Placeholder 2">
            <a:extLst>
              <a:ext uri="{FF2B5EF4-FFF2-40B4-BE49-F238E27FC236}">
                <a16:creationId xmlns:a16="http://schemas.microsoft.com/office/drawing/2014/main" id="{08D589C4-092F-45AB-9E2E-A6BBE1E11B76}"/>
              </a:ext>
            </a:extLst>
          </p:cNvPr>
          <p:cNvSpPr>
            <a:spLocks noGrp="1"/>
          </p:cNvSpPr>
          <p:nvPr>
            <p:ph idx="1"/>
          </p:nvPr>
        </p:nvSpPr>
        <p:spPr>
          <a:xfrm>
            <a:off x="1154954" y="2603500"/>
            <a:ext cx="5211979" cy="3416300"/>
          </a:xfrm>
        </p:spPr>
        <p:txBody>
          <a:bodyPr anchor="ctr">
            <a:normAutofit/>
          </a:bodyPr>
          <a:lstStyle/>
          <a:p>
            <a:r>
              <a:rPr lang="en-US" dirty="0"/>
              <a:t>Mode of Transmission </a:t>
            </a:r>
          </a:p>
          <a:p>
            <a:pPr lvl="1"/>
            <a:r>
              <a:rPr lang="en-US" dirty="0"/>
              <a:t>Contaminated food</a:t>
            </a:r>
          </a:p>
          <a:p>
            <a:pPr lvl="2"/>
            <a:r>
              <a:rPr lang="en-US" dirty="0"/>
              <a:t>Emetic Type- associated with rice and pasta</a:t>
            </a:r>
          </a:p>
          <a:p>
            <a:pPr lvl="2"/>
            <a:r>
              <a:rPr lang="en-US" dirty="0"/>
              <a:t>Diarrheal Type – Milk products and Infant Milk Formula (IMF) </a:t>
            </a:r>
          </a:p>
          <a:p>
            <a:pPr lvl="1"/>
            <a:r>
              <a:rPr lang="en-US" dirty="0"/>
              <a:t>Hospitals </a:t>
            </a:r>
          </a:p>
          <a:p>
            <a:pPr lvl="2"/>
            <a:r>
              <a:rPr lang="en-US" dirty="0"/>
              <a:t>Transmitted via linen </a:t>
            </a:r>
          </a:p>
        </p:txBody>
      </p:sp>
    </p:spTree>
    <p:extLst>
      <p:ext uri="{BB962C8B-B14F-4D97-AF65-F5344CB8AC3E}">
        <p14:creationId xmlns:p14="http://schemas.microsoft.com/office/powerpoint/2010/main" val="33566765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Bacillus Cereus </a:t>
            </a:r>
          </a:p>
        </p:txBody>
      </p:sp>
      <p:sp>
        <p:nvSpPr>
          <p:cNvPr id="3" name="Content Placeholder 2"/>
          <p:cNvSpPr>
            <a:spLocks noGrp="1"/>
          </p:cNvSpPr>
          <p:nvPr>
            <p:ph idx="1"/>
          </p:nvPr>
        </p:nvSpPr>
        <p:spPr>
          <a:xfrm>
            <a:off x="442372" y="2340103"/>
            <a:ext cx="10431429" cy="3866877"/>
          </a:xfrm>
        </p:spPr>
        <p:txBody>
          <a:bodyPr>
            <a:normAutofit fontScale="62500" lnSpcReduction="20000"/>
          </a:bodyPr>
          <a:lstStyle/>
          <a:p>
            <a:r>
              <a:rPr lang="en-US" sz="3200" b="1" dirty="0"/>
              <a:t>Resources:</a:t>
            </a:r>
          </a:p>
          <a:p>
            <a:r>
              <a:rPr lang="en-US" dirty="0" err="1"/>
              <a:t>Desriac</a:t>
            </a:r>
            <a:r>
              <a:rPr lang="en-US" dirty="0"/>
              <a:t>, </a:t>
            </a:r>
            <a:r>
              <a:rPr lang="en-US" dirty="0" err="1"/>
              <a:t>Noemie</a:t>
            </a:r>
            <a:r>
              <a:rPr lang="en-US" dirty="0"/>
              <a:t>, et al. “Bacillus Cereus Cell Response upon Exposure to Acid Environment: toward the Identification of Potential Biomarkers.” </a:t>
            </a:r>
            <a:r>
              <a:rPr lang="en-US" i="1" dirty="0"/>
              <a:t>Frontiers in Microbiology</a:t>
            </a:r>
            <a:r>
              <a:rPr lang="en-US" dirty="0"/>
              <a:t>, vol. 4, 2013, doi:10.3389/fmicb.2013.00284</a:t>
            </a:r>
          </a:p>
          <a:p>
            <a:endParaRPr lang="en-US" dirty="0"/>
          </a:p>
          <a:p>
            <a:r>
              <a:rPr lang="en-US" dirty="0" err="1"/>
              <a:t>Ceuppens</a:t>
            </a:r>
            <a:r>
              <a:rPr lang="en-US" dirty="0"/>
              <a:t>, </a:t>
            </a:r>
            <a:r>
              <a:rPr lang="en-US" dirty="0" err="1"/>
              <a:t>Siele</a:t>
            </a:r>
            <a:r>
              <a:rPr lang="en-US" dirty="0"/>
              <a:t>, et al. “Impact of Intestinal </a:t>
            </a:r>
            <a:r>
              <a:rPr lang="en-US" dirty="0" err="1"/>
              <a:t>Microbiota</a:t>
            </a:r>
            <a:r>
              <a:rPr lang="en-US" dirty="0"/>
              <a:t> and Gastrointestinal Conditions on the in Vitro Survival and Growth of Bacillus Cereus.” </a:t>
            </a:r>
            <a:r>
              <a:rPr lang="en-US" i="1" dirty="0"/>
              <a:t>International Journal of Food Microbiology</a:t>
            </a:r>
            <a:r>
              <a:rPr lang="en-US" dirty="0"/>
              <a:t>, vol. 155, no. 3, 2012, pp. 241–246., doi:10.1016/j.ijfoodmicro.2012.02.013.</a:t>
            </a:r>
          </a:p>
          <a:p>
            <a:endParaRPr lang="en-US" dirty="0"/>
          </a:p>
          <a:p>
            <a:r>
              <a:rPr lang="en-US" dirty="0"/>
              <a:t>Haughton, </a:t>
            </a:r>
            <a:r>
              <a:rPr lang="en-US" dirty="0" err="1"/>
              <a:t>Phillipa</a:t>
            </a:r>
            <a:r>
              <a:rPr lang="en-US" dirty="0"/>
              <a:t>, et al. “Emergence Of Bacillus Cereus As A Dominant Organism In Irish Retailed Powdered Infant Formulae (</a:t>
            </a:r>
            <a:r>
              <a:rPr lang="en-US" dirty="0" err="1"/>
              <a:t>Pif</a:t>
            </a:r>
            <a:r>
              <a:rPr lang="en-US" dirty="0"/>
              <a:t>) When Reconstituted And Stored Under Abuse Conditions.” </a:t>
            </a:r>
            <a:r>
              <a:rPr lang="en-US" i="1" dirty="0"/>
              <a:t>Journal of Food Safety</a:t>
            </a:r>
            <a:r>
              <a:rPr lang="en-US" dirty="0"/>
              <a:t>, vol. 30, no. 4, 2010, pp. 814–831., doi:10.1111/j.1745-4565.2010.00244.x.</a:t>
            </a:r>
          </a:p>
          <a:p>
            <a:endParaRPr lang="en-US" dirty="0"/>
          </a:p>
          <a:p>
            <a:r>
              <a:rPr lang="en-US" dirty="0"/>
              <a:t>O’Connell, A., et al. “Detection of Presumptive Bacillus Cereus in the Irish Dairy Farm Environment.” </a:t>
            </a:r>
            <a:r>
              <a:rPr lang="en-US" i="1" dirty="0"/>
              <a:t>Irish Journal of Agricultural and Food Research</a:t>
            </a:r>
            <a:r>
              <a:rPr lang="en-US" dirty="0"/>
              <a:t>, vol. 55, no. 2, Jan. 2016, doi:10.1515/ijafr-2016-0014.</a:t>
            </a:r>
          </a:p>
          <a:p>
            <a:endParaRPr lang="en-US" dirty="0"/>
          </a:p>
          <a:p>
            <a:r>
              <a:rPr lang="en-US" dirty="0"/>
              <a:t>Wu, </a:t>
            </a:r>
            <a:r>
              <a:rPr lang="en-US" dirty="0" err="1"/>
              <a:t>Minxi</a:t>
            </a:r>
            <a:r>
              <a:rPr lang="en-US" dirty="0"/>
              <a:t>, et al. “Decontamination of Multiple Heavy Metals-Containing Effluents through Microbial Biotechnology.” </a:t>
            </a:r>
            <a:r>
              <a:rPr lang="en-US" i="1" dirty="0"/>
              <a:t>Journal of Hazardous Materials</a:t>
            </a:r>
            <a:r>
              <a:rPr lang="en-US" dirty="0"/>
              <a:t>, vol. 337, 2017, pp. 189–197., doi:10.1016/j.jhazmat.2017.05.006.</a:t>
            </a:r>
          </a:p>
          <a:p>
            <a:endParaRPr lang="en-US" dirty="0"/>
          </a:p>
        </p:txBody>
      </p:sp>
    </p:spTree>
    <p:extLst>
      <p:ext uri="{BB962C8B-B14F-4D97-AF65-F5344CB8AC3E}">
        <p14:creationId xmlns:p14="http://schemas.microsoft.com/office/powerpoint/2010/main" val="32084008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A6AFE-211D-4D45-B0AF-A51B1EBBC2A4}"/>
              </a:ext>
            </a:extLst>
          </p:cNvPr>
          <p:cNvSpPr>
            <a:spLocks noGrp="1"/>
          </p:cNvSpPr>
          <p:nvPr>
            <p:ph type="title"/>
          </p:nvPr>
        </p:nvSpPr>
        <p:spPr/>
        <p:txBody>
          <a:bodyPr/>
          <a:lstStyle/>
          <a:p>
            <a:r>
              <a:rPr lang="en-US" dirty="0"/>
              <a:t>Leptospira </a:t>
            </a:r>
            <a:r>
              <a:rPr lang="en-US" dirty="0" err="1"/>
              <a:t>Biflexa</a:t>
            </a:r>
            <a:r>
              <a:rPr lang="en-US" dirty="0"/>
              <a:t> </a:t>
            </a:r>
          </a:p>
        </p:txBody>
      </p:sp>
      <p:sp>
        <p:nvSpPr>
          <p:cNvPr id="5" name="Text Placeholder 4">
            <a:extLst>
              <a:ext uri="{FF2B5EF4-FFF2-40B4-BE49-F238E27FC236}">
                <a16:creationId xmlns:a16="http://schemas.microsoft.com/office/drawing/2014/main" id="{1CB8B9F1-B770-4702-BF78-6152E8717DC2}"/>
              </a:ext>
            </a:extLst>
          </p:cNvPr>
          <p:cNvSpPr>
            <a:spLocks noGrp="1"/>
          </p:cNvSpPr>
          <p:nvPr>
            <p:ph type="body" idx="1"/>
          </p:nvPr>
        </p:nvSpPr>
        <p:spPr/>
        <p:txBody>
          <a:bodyPr/>
          <a:lstStyle/>
          <a:p>
            <a:r>
              <a:rPr lang="en-US" dirty="0"/>
              <a:t>General Information </a:t>
            </a:r>
          </a:p>
        </p:txBody>
      </p:sp>
      <p:sp>
        <p:nvSpPr>
          <p:cNvPr id="3" name="Content Placeholder 2">
            <a:extLst>
              <a:ext uri="{FF2B5EF4-FFF2-40B4-BE49-F238E27FC236}">
                <a16:creationId xmlns:a16="http://schemas.microsoft.com/office/drawing/2014/main" id="{70B31862-0B46-4920-BCBB-44B0BB9DFC90}"/>
              </a:ext>
            </a:extLst>
          </p:cNvPr>
          <p:cNvSpPr>
            <a:spLocks noGrp="1"/>
          </p:cNvSpPr>
          <p:nvPr>
            <p:ph sz="half" idx="2"/>
          </p:nvPr>
        </p:nvSpPr>
        <p:spPr/>
        <p:txBody>
          <a:bodyPr>
            <a:normAutofit fontScale="85000" lnSpcReduction="20000"/>
          </a:bodyPr>
          <a:lstStyle/>
          <a:p>
            <a:r>
              <a:rPr lang="en-US" dirty="0"/>
              <a:t>General Information</a:t>
            </a:r>
          </a:p>
          <a:p>
            <a:pPr lvl="1"/>
            <a:r>
              <a:rPr lang="en-US" dirty="0"/>
              <a:t>Gram Negative spiral </a:t>
            </a:r>
          </a:p>
          <a:p>
            <a:pPr lvl="1"/>
            <a:r>
              <a:rPr lang="en-US" dirty="0"/>
              <a:t>1</a:t>
            </a:r>
            <a:r>
              <a:rPr lang="en-US" baseline="30000" dirty="0"/>
              <a:t>st</a:t>
            </a:r>
            <a:r>
              <a:rPr lang="en-US" dirty="0"/>
              <a:t> saprophytic Leptospira to have whole genome sequenced </a:t>
            </a:r>
          </a:p>
          <a:p>
            <a:pPr lvl="2"/>
            <a:r>
              <a:rPr lang="en-US" dirty="0"/>
              <a:t>3,590 protein coding genes</a:t>
            </a:r>
          </a:p>
          <a:p>
            <a:pPr lvl="2"/>
            <a:r>
              <a:rPr lang="en-US" dirty="0"/>
              <a:t>3 Circular Replicons</a:t>
            </a:r>
          </a:p>
          <a:p>
            <a:pPr lvl="2"/>
            <a:r>
              <a:rPr lang="en-US" dirty="0"/>
              <a:t>1/3 of the genes are absent in the pathogenic form</a:t>
            </a:r>
          </a:p>
          <a:p>
            <a:pPr lvl="2"/>
            <a:r>
              <a:rPr lang="en-US" dirty="0"/>
              <a:t>Non-pathogenic</a:t>
            </a:r>
          </a:p>
          <a:p>
            <a:pPr lvl="2"/>
            <a:r>
              <a:rPr lang="en-US" dirty="0"/>
              <a:t>Does not undergo rearrangements and recombination's like the pathogenic form </a:t>
            </a:r>
          </a:p>
          <a:p>
            <a:pPr lvl="1"/>
            <a:endParaRPr lang="en-US" dirty="0"/>
          </a:p>
        </p:txBody>
      </p:sp>
      <p:sp>
        <p:nvSpPr>
          <p:cNvPr id="4" name="AutoShape 2" descr="Image result for leptospira biflexa">
            <a:extLst>
              <a:ext uri="{FF2B5EF4-FFF2-40B4-BE49-F238E27FC236}">
                <a16:creationId xmlns:a16="http://schemas.microsoft.com/office/drawing/2014/main" id="{D69E8FE9-D9D2-47AB-8519-B9A09872FA27}"/>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04" name="Picture 8" descr="An external file that holds a picture, illustration, etc.&#10;Object name is pone.0001607.g001.jpg">
            <a:extLst>
              <a:ext uri="{FF2B5EF4-FFF2-40B4-BE49-F238E27FC236}">
                <a16:creationId xmlns:a16="http://schemas.microsoft.com/office/drawing/2014/main" id="{CBB4831D-5DC2-41EE-A38B-C943E3DD2201}"/>
              </a:ext>
            </a:extLst>
          </p:cNvPr>
          <p:cNvPicPr>
            <a:picLocks noGrp="1" noChangeAspect="1" noChangeArrowheads="1"/>
          </p:cNvPicPr>
          <p:nvPr>
            <p:ph sz="quarter" idx="4"/>
          </p:nvPr>
        </p:nvPicPr>
        <p:blipFill>
          <a:blip r:embed="rId2">
            <a:extLst>
              <a:ext uri="{28A0092B-C50C-407E-A947-70E740481C1C}">
                <a14:useLocalDpi xmlns:a14="http://schemas.microsoft.com/office/drawing/2010/main" val="0"/>
              </a:ext>
            </a:extLst>
          </a:blip>
          <a:srcRect/>
          <a:stretch>
            <a:fillRect/>
          </a:stretch>
        </p:blipFill>
        <p:spPr bwMode="auto">
          <a:xfrm>
            <a:off x="6208713" y="3811527"/>
            <a:ext cx="4824412" cy="1576509"/>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9753081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73C75B33-8B9C-4C30-B69D-6F21F9FFF708}"/>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24" name="Rectangle 23">
              <a:extLst>
                <a:ext uri="{FF2B5EF4-FFF2-40B4-BE49-F238E27FC236}">
                  <a16:creationId xmlns:a16="http://schemas.microsoft.com/office/drawing/2014/main" id="{510C9632-BB6F-48EE-AB65-501878BA5DB6}"/>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Oval 24">
              <a:extLst>
                <a:ext uri="{FF2B5EF4-FFF2-40B4-BE49-F238E27FC236}">
                  <a16:creationId xmlns:a16="http://schemas.microsoft.com/office/drawing/2014/main" id="{F63B1F66-4ACE-4A01-8ADF-F175A9C358B2}"/>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6" name="Oval 25">
              <a:extLst>
                <a:ext uri="{FF2B5EF4-FFF2-40B4-BE49-F238E27FC236}">
                  <a16:creationId xmlns:a16="http://schemas.microsoft.com/office/drawing/2014/main" id="{CF8448ED-9332-4A9B-8CAB-B1985E596E20}"/>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7" name="Rectangle 26">
              <a:extLst>
                <a:ext uri="{FF2B5EF4-FFF2-40B4-BE49-F238E27FC236}">
                  <a16:creationId xmlns:a16="http://schemas.microsoft.com/office/drawing/2014/main" id="{E7733D14-EF47-47BB-93CA-C498A30E0D00}"/>
                </a:ext>
              </a:extLst>
            </p:cNvPr>
            <p:cNvSpPr/>
            <p:nvPr>
              <p:extLst>
                <p:ext uri="{386F3935-93C4-4BCD-93E2-E3B085C9AB24}">
                  <p16:designElem xmlns:p16="http://schemas.microsoft.com/office/powerpoint/2015/main" val="1"/>
                </p:ext>
              </p:extLst>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5">
              <a:extLst>
                <a:ext uri="{FF2B5EF4-FFF2-40B4-BE49-F238E27FC236}">
                  <a16:creationId xmlns:a16="http://schemas.microsoft.com/office/drawing/2014/main" id="{ED3A2261-1C75-40FF-8CD6-18C5900C1C8D}"/>
                </a:ext>
              </a:extLst>
            </p:cNvPr>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9" name="Freeform 5">
              <a:extLst>
                <a:ext uri="{FF2B5EF4-FFF2-40B4-BE49-F238E27FC236}">
                  <a16:creationId xmlns:a16="http://schemas.microsoft.com/office/drawing/2014/main" id="{7C8D7967-7E76-49C0-8910-644CD2B545A7}"/>
                </a:ext>
              </a:extLst>
            </p:cNvPr>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30" name="Freeform 5">
              <a:extLst>
                <a:ext uri="{FF2B5EF4-FFF2-40B4-BE49-F238E27FC236}">
                  <a16:creationId xmlns:a16="http://schemas.microsoft.com/office/drawing/2014/main" id="{C89ED458-2326-40DC-9C7B-1A717B6551AD}"/>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pic>
        <p:nvPicPr>
          <p:cNvPr id="4" name="Picture 3">
            <a:extLst>
              <a:ext uri="{FF2B5EF4-FFF2-40B4-BE49-F238E27FC236}">
                <a16:creationId xmlns:a16="http://schemas.microsoft.com/office/drawing/2014/main" id="{EDCBD126-AEBC-49DA-A075-D9AAA33D7822}"/>
              </a:ext>
            </a:extLst>
          </p:cNvPr>
          <p:cNvPicPr>
            <a:picLocks noChangeAspect="1"/>
          </p:cNvPicPr>
          <p:nvPr/>
        </p:nvPicPr>
        <p:blipFill rotWithShape="1">
          <a:blip r:embed="rId3"/>
          <a:srcRect l="2901" r="12790" b="2"/>
          <a:stretch/>
        </p:blipFill>
        <p:spPr>
          <a:xfrm>
            <a:off x="5194607" y="803751"/>
            <a:ext cx="6391533" cy="5250498"/>
          </a:xfrm>
          <a:prstGeom prst="rect">
            <a:avLst/>
          </a:prstGeom>
        </p:spPr>
      </p:pic>
      <p:sp>
        <p:nvSpPr>
          <p:cNvPr id="32" name="Rectangle 31">
            <a:extLst>
              <a:ext uri="{FF2B5EF4-FFF2-40B4-BE49-F238E27FC236}">
                <a16:creationId xmlns:a16="http://schemas.microsoft.com/office/drawing/2014/main" id="{6F9D1DE6-E368-4F07-85F9-D5B767477DD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7F6D8CBF-61FB-44E6-AF7B-D1944D782F4B}"/>
              </a:ext>
            </a:extLst>
          </p:cNvPr>
          <p:cNvSpPr>
            <a:spLocks noGrp="1"/>
          </p:cNvSpPr>
          <p:nvPr>
            <p:ph type="title"/>
          </p:nvPr>
        </p:nvSpPr>
        <p:spPr>
          <a:xfrm>
            <a:off x="1154955" y="973668"/>
            <a:ext cx="2942210" cy="1020232"/>
          </a:xfrm>
        </p:spPr>
        <p:txBody>
          <a:bodyPr>
            <a:normAutofit fontScale="90000"/>
          </a:bodyPr>
          <a:lstStyle/>
          <a:p>
            <a:r>
              <a:rPr lang="en-US" dirty="0"/>
              <a:t>Leptospira </a:t>
            </a:r>
            <a:r>
              <a:rPr lang="en-US" dirty="0" err="1"/>
              <a:t>Biflexa</a:t>
            </a:r>
            <a:r>
              <a:rPr lang="en-US" dirty="0"/>
              <a:t> </a:t>
            </a:r>
          </a:p>
        </p:txBody>
      </p:sp>
      <p:sp>
        <p:nvSpPr>
          <p:cNvPr id="3" name="Content Placeholder 2">
            <a:extLst>
              <a:ext uri="{FF2B5EF4-FFF2-40B4-BE49-F238E27FC236}">
                <a16:creationId xmlns:a16="http://schemas.microsoft.com/office/drawing/2014/main" id="{520A2040-6B64-4518-83BA-6AC52C1EDF06}"/>
              </a:ext>
            </a:extLst>
          </p:cNvPr>
          <p:cNvSpPr>
            <a:spLocks noGrp="1"/>
          </p:cNvSpPr>
          <p:nvPr>
            <p:ph idx="1"/>
          </p:nvPr>
        </p:nvSpPr>
        <p:spPr>
          <a:xfrm>
            <a:off x="1154955" y="2120900"/>
            <a:ext cx="3133726" cy="3898900"/>
          </a:xfrm>
        </p:spPr>
        <p:txBody>
          <a:bodyPr>
            <a:normAutofit/>
          </a:bodyPr>
          <a:lstStyle/>
          <a:p>
            <a:r>
              <a:rPr lang="en-US">
                <a:solidFill>
                  <a:schemeClr val="bg1"/>
                </a:solidFill>
              </a:rPr>
              <a:t>Where does it naturally live? </a:t>
            </a:r>
          </a:p>
          <a:p>
            <a:pPr lvl="1"/>
            <a:r>
              <a:rPr lang="en-US">
                <a:solidFill>
                  <a:schemeClr val="bg1"/>
                </a:solidFill>
              </a:rPr>
              <a:t>Free Living </a:t>
            </a:r>
          </a:p>
          <a:p>
            <a:pPr lvl="1"/>
            <a:r>
              <a:rPr lang="en-US">
                <a:solidFill>
                  <a:schemeClr val="bg1"/>
                </a:solidFill>
              </a:rPr>
              <a:t>Aquatic environment </a:t>
            </a:r>
          </a:p>
          <a:p>
            <a:pPr indent="-285750"/>
            <a:r>
              <a:rPr lang="en-US">
                <a:solidFill>
                  <a:schemeClr val="bg1"/>
                </a:solidFill>
              </a:rPr>
              <a:t>Since they are non-pathogenic </a:t>
            </a:r>
          </a:p>
          <a:p>
            <a:pPr lvl="1"/>
            <a:r>
              <a:rPr lang="en-US">
                <a:solidFill>
                  <a:schemeClr val="bg1"/>
                </a:solidFill>
              </a:rPr>
              <a:t>No host range, risk of disease, or infectious dose</a:t>
            </a:r>
          </a:p>
        </p:txBody>
      </p:sp>
    </p:spTree>
    <p:extLst>
      <p:ext uri="{BB962C8B-B14F-4D97-AF65-F5344CB8AC3E}">
        <p14:creationId xmlns:p14="http://schemas.microsoft.com/office/powerpoint/2010/main" val="24542006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Leptospira </a:t>
            </a:r>
            <a:r>
              <a:rPr lang="en-US" dirty="0" err="1"/>
              <a:t>Biflexa</a:t>
            </a:r>
            <a:r>
              <a:rPr lang="en-US" dirty="0"/>
              <a:t> </a:t>
            </a:r>
          </a:p>
        </p:txBody>
      </p:sp>
      <p:sp>
        <p:nvSpPr>
          <p:cNvPr id="3" name="Content Placeholder 2"/>
          <p:cNvSpPr>
            <a:spLocks noGrp="1"/>
          </p:cNvSpPr>
          <p:nvPr>
            <p:ph idx="1"/>
          </p:nvPr>
        </p:nvSpPr>
        <p:spPr>
          <a:xfrm>
            <a:off x="271132" y="2254490"/>
            <a:ext cx="10987961" cy="4451904"/>
          </a:xfrm>
        </p:spPr>
        <p:txBody>
          <a:bodyPr>
            <a:normAutofit/>
          </a:bodyPr>
          <a:lstStyle/>
          <a:p>
            <a:r>
              <a:rPr lang="en-US" sz="2400" b="1" dirty="0"/>
              <a:t>Resources:</a:t>
            </a:r>
          </a:p>
          <a:p>
            <a:r>
              <a:rPr lang="en-US" sz="1200" dirty="0" err="1"/>
              <a:t>Desriac</a:t>
            </a:r>
            <a:r>
              <a:rPr lang="en-US" sz="1200" dirty="0"/>
              <a:t>, </a:t>
            </a:r>
            <a:r>
              <a:rPr lang="en-US" sz="1200" dirty="0" err="1"/>
              <a:t>Noemie</a:t>
            </a:r>
            <a:r>
              <a:rPr lang="en-US" sz="1200" dirty="0"/>
              <a:t>, et al. “Bacillus Cereus Cell Response upon Exposure to Acid </a:t>
            </a:r>
            <a:r>
              <a:rPr lang="en-US" sz="1200" dirty="0" err="1"/>
              <a:t>Environment:Wu</a:t>
            </a:r>
            <a:r>
              <a:rPr lang="en-US" sz="1200" dirty="0"/>
              <a:t>, </a:t>
            </a:r>
            <a:r>
              <a:rPr lang="en-US" sz="1200" dirty="0" err="1"/>
              <a:t>Minxi</a:t>
            </a:r>
            <a:r>
              <a:rPr lang="en-US" sz="1200" dirty="0"/>
              <a:t>, et al. “Decontamination of Multiple Heavy Metals-Containing Effluents through Microbial Biotechnology.” </a:t>
            </a:r>
            <a:r>
              <a:rPr lang="en-US" sz="1200" i="1" dirty="0"/>
              <a:t>Journal of Hazardous Materials</a:t>
            </a:r>
            <a:r>
              <a:rPr lang="en-US" sz="1200" dirty="0"/>
              <a:t>, vol. 337, 2017, pp. 189–197., doi:10.1016/j.jhazmat.2017.05.006.</a:t>
            </a:r>
          </a:p>
          <a:p>
            <a:endParaRPr lang="en-US" sz="1200" dirty="0"/>
          </a:p>
          <a:p>
            <a:r>
              <a:rPr lang="en-US" sz="1200" dirty="0" err="1"/>
              <a:t>Picardeau</a:t>
            </a:r>
            <a:r>
              <a:rPr lang="en-US" sz="1200" dirty="0"/>
              <a:t>, Mathieu, et al. “Genome Sequence of the Saprophyte </a:t>
            </a:r>
            <a:r>
              <a:rPr lang="en-US" sz="1200" dirty="0" err="1"/>
              <a:t>Leptospira</a:t>
            </a:r>
            <a:r>
              <a:rPr lang="en-US" sz="1200" dirty="0"/>
              <a:t> </a:t>
            </a:r>
            <a:r>
              <a:rPr lang="en-US" sz="1200" dirty="0" err="1"/>
              <a:t>Biflexa</a:t>
            </a:r>
            <a:r>
              <a:rPr lang="en-US" sz="1200" dirty="0"/>
              <a:t> Provides Insights into the Evolution of </a:t>
            </a:r>
            <a:r>
              <a:rPr lang="en-US" sz="1200" dirty="0" err="1"/>
              <a:t>Leptospira</a:t>
            </a:r>
            <a:r>
              <a:rPr lang="en-US" sz="1200" dirty="0"/>
              <a:t> and the Pathogenesis of Leptospirosis.” </a:t>
            </a:r>
            <a:r>
              <a:rPr lang="en-US" sz="1200" i="1" dirty="0" err="1"/>
              <a:t>PLoS</a:t>
            </a:r>
            <a:r>
              <a:rPr lang="en-US" sz="1200" i="1" dirty="0"/>
              <a:t> ONE</a:t>
            </a:r>
            <a:r>
              <a:rPr lang="en-US" sz="1200" dirty="0"/>
              <a:t>, vol. 3, no. 2, 2008, doi:10.1371/journal.pone.0001607.</a:t>
            </a:r>
          </a:p>
          <a:p>
            <a:endParaRPr lang="en-US" sz="1200" dirty="0"/>
          </a:p>
          <a:p>
            <a:r>
              <a:rPr lang="en-US" sz="1200" dirty="0"/>
              <a:t>Canada, Public Health Agency of. “Pathogen Safety Data Sheets: Infectious Substances – </a:t>
            </a:r>
            <a:r>
              <a:rPr lang="en-US" sz="1200" dirty="0" err="1"/>
              <a:t>Actinomyces</a:t>
            </a:r>
            <a:r>
              <a:rPr lang="en-US" sz="1200" dirty="0"/>
              <a:t> Spp.” </a:t>
            </a:r>
            <a:r>
              <a:rPr lang="en-US" sz="1200" i="1" dirty="0" err="1"/>
              <a:t>Canada.ca</a:t>
            </a:r>
            <a:r>
              <a:rPr lang="en-US" sz="1200" dirty="0"/>
              <a:t>, 4 Sept. 2014, </a:t>
            </a:r>
            <a:r>
              <a:rPr lang="en-US" sz="1200" dirty="0" err="1"/>
              <a:t>www.canada.ca</a:t>
            </a:r>
            <a:r>
              <a:rPr lang="en-US" sz="1200" dirty="0"/>
              <a:t>/en/public-health/services/laboratory-biosafety-biosecurity/pathogen-safety-data-sheets-risk-assessment/</a:t>
            </a:r>
            <a:r>
              <a:rPr lang="en-US" sz="1200" dirty="0" err="1"/>
              <a:t>actinomyces</a:t>
            </a:r>
            <a:r>
              <a:rPr lang="en-US" sz="1200" dirty="0"/>
              <a:t>-pathogen-safety-data-</a:t>
            </a:r>
            <a:r>
              <a:rPr lang="en-US" sz="1200" dirty="0" err="1"/>
              <a:t>sheet.html</a:t>
            </a:r>
            <a:r>
              <a:rPr lang="en-US" sz="1200" dirty="0"/>
              <a:t>.</a:t>
            </a:r>
          </a:p>
        </p:txBody>
      </p:sp>
    </p:spTree>
    <p:extLst>
      <p:ext uri="{BB962C8B-B14F-4D97-AF65-F5344CB8AC3E}">
        <p14:creationId xmlns:p14="http://schemas.microsoft.com/office/powerpoint/2010/main" val="11083643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F24ED-BE5B-407E-ADE6-FCBCCC8839C9}"/>
              </a:ext>
            </a:extLst>
          </p:cNvPr>
          <p:cNvSpPr>
            <a:spLocks noGrp="1"/>
          </p:cNvSpPr>
          <p:nvPr>
            <p:ph type="title"/>
          </p:nvPr>
        </p:nvSpPr>
        <p:spPr/>
        <p:txBody>
          <a:bodyPr/>
          <a:lstStyle/>
          <a:p>
            <a:r>
              <a:rPr lang="en-US" dirty="0" err="1"/>
              <a:t>Stenotrophomonas</a:t>
            </a:r>
            <a:r>
              <a:rPr lang="en-US" dirty="0"/>
              <a:t> </a:t>
            </a:r>
            <a:r>
              <a:rPr lang="en-US" dirty="0" err="1"/>
              <a:t>maltophilia</a:t>
            </a:r>
            <a:endParaRPr lang="en-US" dirty="0"/>
          </a:p>
        </p:txBody>
      </p:sp>
      <p:sp>
        <p:nvSpPr>
          <p:cNvPr id="3" name="Content Placeholder 2">
            <a:extLst>
              <a:ext uri="{FF2B5EF4-FFF2-40B4-BE49-F238E27FC236}">
                <a16:creationId xmlns:a16="http://schemas.microsoft.com/office/drawing/2014/main" id="{AD6FDD71-E739-4C43-AB02-6DE0EEBAC95D}"/>
              </a:ext>
            </a:extLst>
          </p:cNvPr>
          <p:cNvSpPr>
            <a:spLocks noGrp="1"/>
          </p:cNvSpPr>
          <p:nvPr>
            <p:ph idx="1"/>
          </p:nvPr>
        </p:nvSpPr>
        <p:spPr>
          <a:xfrm>
            <a:off x="457124" y="2118243"/>
            <a:ext cx="8825659" cy="3747494"/>
          </a:xfrm>
        </p:spPr>
        <p:txBody>
          <a:bodyPr/>
          <a:lstStyle/>
          <a:p>
            <a:r>
              <a:rPr lang="en-US" sz="2400" b="1" dirty="0"/>
              <a:t>General Characteristics</a:t>
            </a:r>
            <a:r>
              <a:rPr lang="en-US" sz="2400" dirty="0"/>
              <a:t>:</a:t>
            </a:r>
          </a:p>
          <a:p>
            <a:pPr marL="0" indent="0">
              <a:buNone/>
            </a:pPr>
            <a:r>
              <a:rPr lang="en-US" dirty="0"/>
              <a:t>-</a:t>
            </a:r>
            <a:r>
              <a:rPr lang="en-US" dirty="0" err="1"/>
              <a:t>Stenotrophomonas</a:t>
            </a:r>
            <a:r>
              <a:rPr lang="en-US" dirty="0"/>
              <a:t> </a:t>
            </a:r>
            <a:r>
              <a:rPr lang="en-US" dirty="0" err="1"/>
              <a:t>maltophilia</a:t>
            </a:r>
            <a:r>
              <a:rPr lang="en-US" dirty="0"/>
              <a:t> is a motile, rod shaped, gram-negative non-fermentative bacillus previously known as Pseudomonas </a:t>
            </a:r>
            <a:r>
              <a:rPr lang="en-US" dirty="0" err="1"/>
              <a:t>maltophilia</a:t>
            </a:r>
            <a:r>
              <a:rPr lang="en-US" dirty="0"/>
              <a:t>           and </a:t>
            </a:r>
            <a:r>
              <a:rPr lang="en-US" dirty="0" err="1"/>
              <a:t>Xanthomonas</a:t>
            </a:r>
            <a:r>
              <a:rPr lang="en-US" dirty="0"/>
              <a:t> </a:t>
            </a:r>
            <a:r>
              <a:rPr lang="en-US" dirty="0" err="1"/>
              <a:t>maltophilia</a:t>
            </a:r>
            <a:r>
              <a:rPr lang="en-US" dirty="0"/>
              <a:t>. The bacterium is an obligate aerobe              that is common throughout the environment, particularly in water.</a:t>
            </a:r>
          </a:p>
          <a:p>
            <a:pPr marL="0" indent="0">
              <a:buNone/>
            </a:pPr>
            <a:endParaRPr lang="en-US" dirty="0"/>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85483" y="2923675"/>
            <a:ext cx="4006518" cy="4006518"/>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4105" y="4207847"/>
            <a:ext cx="4872789" cy="2364827"/>
          </a:xfrm>
          <a:prstGeom prst="rect">
            <a:avLst/>
          </a:prstGeom>
        </p:spPr>
      </p:pic>
    </p:spTree>
    <p:extLst>
      <p:ext uri="{BB962C8B-B14F-4D97-AF65-F5344CB8AC3E}">
        <p14:creationId xmlns:p14="http://schemas.microsoft.com/office/powerpoint/2010/main" val="21773696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F24ED-BE5B-407E-ADE6-FCBCCC8839C9}"/>
              </a:ext>
            </a:extLst>
          </p:cNvPr>
          <p:cNvSpPr>
            <a:spLocks noGrp="1"/>
          </p:cNvSpPr>
          <p:nvPr>
            <p:ph type="title"/>
          </p:nvPr>
        </p:nvSpPr>
        <p:spPr/>
        <p:txBody>
          <a:bodyPr/>
          <a:lstStyle/>
          <a:p>
            <a:r>
              <a:rPr lang="en-US" dirty="0" err="1"/>
              <a:t>Stenotrophomonas</a:t>
            </a:r>
            <a:r>
              <a:rPr lang="en-US" dirty="0"/>
              <a:t> </a:t>
            </a:r>
            <a:r>
              <a:rPr lang="en-US" dirty="0" err="1"/>
              <a:t>maltophilia</a:t>
            </a:r>
            <a:endParaRPr lang="en-US" dirty="0"/>
          </a:p>
        </p:txBody>
      </p:sp>
      <p:sp>
        <p:nvSpPr>
          <p:cNvPr id="3" name="Content Placeholder 2">
            <a:extLst>
              <a:ext uri="{FF2B5EF4-FFF2-40B4-BE49-F238E27FC236}">
                <a16:creationId xmlns:a16="http://schemas.microsoft.com/office/drawing/2014/main" id="{AD6FDD71-E739-4C43-AB02-6DE0EEBAC95D}"/>
              </a:ext>
            </a:extLst>
          </p:cNvPr>
          <p:cNvSpPr>
            <a:spLocks noGrp="1"/>
          </p:cNvSpPr>
          <p:nvPr>
            <p:ph idx="1"/>
          </p:nvPr>
        </p:nvSpPr>
        <p:spPr/>
        <p:txBody>
          <a:bodyPr/>
          <a:lstStyle/>
          <a:p>
            <a:r>
              <a:rPr lang="en-US" sz="2400" b="1" dirty="0"/>
              <a:t>Natural Environment </a:t>
            </a:r>
          </a:p>
          <a:p>
            <a:pPr marL="0" indent="0">
              <a:buNone/>
            </a:pPr>
            <a:r>
              <a:rPr lang="en-US" sz="2400" b="1" dirty="0"/>
              <a:t>-</a:t>
            </a:r>
            <a:r>
              <a:rPr lang="en-US" i="1" dirty="0"/>
              <a:t>S. </a:t>
            </a:r>
            <a:r>
              <a:rPr lang="en-US" i="1" dirty="0" err="1"/>
              <a:t>maltophilia</a:t>
            </a:r>
            <a:r>
              <a:rPr lang="en-US" dirty="0"/>
              <a:t> is an environmental bacterium found in aqueous habitats, including plant rhizospheres, animals, foods, and water sources.</a:t>
            </a:r>
          </a:p>
          <a:p>
            <a:pPr marL="0" indent="0">
              <a:buNone/>
            </a:pPr>
            <a:r>
              <a:rPr lang="en-US" dirty="0"/>
              <a:t>-</a:t>
            </a:r>
            <a:r>
              <a:rPr lang="en-US" i="1" dirty="0"/>
              <a:t> S. </a:t>
            </a:r>
            <a:r>
              <a:rPr lang="en-US" i="1" dirty="0" err="1"/>
              <a:t>maltophilia</a:t>
            </a:r>
            <a:r>
              <a:rPr lang="en-US" dirty="0"/>
              <a:t> is an environmental multiple-drug-resistant organisms (MDRO). It has been isolated from aqueous-associated sources both inside and outside the hospital/clinical setting.</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1065272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F24ED-BE5B-407E-ADE6-FCBCCC8839C9}"/>
              </a:ext>
            </a:extLst>
          </p:cNvPr>
          <p:cNvSpPr>
            <a:spLocks noGrp="1"/>
          </p:cNvSpPr>
          <p:nvPr>
            <p:ph type="title"/>
          </p:nvPr>
        </p:nvSpPr>
        <p:spPr/>
        <p:txBody>
          <a:bodyPr/>
          <a:lstStyle/>
          <a:p>
            <a:r>
              <a:rPr lang="en-US" dirty="0" err="1"/>
              <a:t>Stenotrophomonas</a:t>
            </a:r>
            <a:r>
              <a:rPr lang="en-US" dirty="0"/>
              <a:t> </a:t>
            </a:r>
            <a:r>
              <a:rPr lang="en-US" dirty="0" err="1"/>
              <a:t>maltophilia</a:t>
            </a:r>
            <a:endParaRPr lang="en-US" dirty="0"/>
          </a:p>
        </p:txBody>
      </p:sp>
      <p:sp>
        <p:nvSpPr>
          <p:cNvPr id="3" name="Content Placeholder 2">
            <a:extLst>
              <a:ext uri="{FF2B5EF4-FFF2-40B4-BE49-F238E27FC236}">
                <a16:creationId xmlns:a16="http://schemas.microsoft.com/office/drawing/2014/main" id="{AD6FDD71-E739-4C43-AB02-6DE0EEBAC95D}"/>
              </a:ext>
            </a:extLst>
          </p:cNvPr>
          <p:cNvSpPr>
            <a:spLocks noGrp="1"/>
          </p:cNvSpPr>
          <p:nvPr>
            <p:ph idx="1"/>
          </p:nvPr>
        </p:nvSpPr>
        <p:spPr/>
        <p:txBody>
          <a:bodyPr>
            <a:normAutofit fontScale="92500" lnSpcReduction="10000"/>
          </a:bodyPr>
          <a:lstStyle/>
          <a:p>
            <a:r>
              <a:rPr lang="en-US" sz="2400" b="1" dirty="0"/>
              <a:t>Region:</a:t>
            </a:r>
          </a:p>
          <a:p>
            <a:pPr>
              <a:buFontTx/>
              <a:buChar char="-"/>
            </a:pPr>
            <a:r>
              <a:rPr lang="en-US" sz="2400" i="1" dirty="0"/>
              <a:t>S. </a:t>
            </a:r>
            <a:r>
              <a:rPr lang="en-US" sz="2400" i="1" dirty="0" err="1"/>
              <a:t>maltophilia</a:t>
            </a:r>
            <a:r>
              <a:rPr lang="en-US" sz="2400" dirty="0"/>
              <a:t> is emerging as a significant pathogen worldwide as it spreads within communities and health care settings </a:t>
            </a:r>
            <a:endParaRPr lang="en-US" sz="2400" b="1" dirty="0"/>
          </a:p>
          <a:p>
            <a:pPr>
              <a:buFontTx/>
              <a:buChar char="-"/>
            </a:pPr>
            <a:r>
              <a:rPr lang="en-US" sz="2400" dirty="0"/>
              <a:t>Hospitals in several different countries perform surveillance on infections due to </a:t>
            </a:r>
            <a:r>
              <a:rPr lang="en-US" sz="2400" i="1" dirty="0"/>
              <a:t>S. </a:t>
            </a:r>
            <a:r>
              <a:rPr lang="en-US" sz="2400" i="1" dirty="0" err="1"/>
              <a:t>maltophilia</a:t>
            </a:r>
            <a:r>
              <a:rPr lang="en-US" sz="2400" dirty="0"/>
              <a:t>. A U.S. multiple-hospital study of patient infections in the ICU during 1993 to 2004 reported </a:t>
            </a:r>
            <a:r>
              <a:rPr lang="en-US" sz="2400" i="1" dirty="0"/>
              <a:t>S. </a:t>
            </a:r>
            <a:r>
              <a:rPr lang="en-US" sz="2400" i="1" dirty="0" err="1"/>
              <a:t>maltophilia</a:t>
            </a:r>
            <a:r>
              <a:rPr lang="en-US" sz="2400" dirty="0"/>
              <a:t> as being among the 11 most frequently recovered organisms (4.3% of a total of 74,394 Gram-negative bacillus isolates).</a:t>
            </a:r>
          </a:p>
        </p:txBody>
      </p:sp>
    </p:spTree>
    <p:extLst>
      <p:ext uri="{BB962C8B-B14F-4D97-AF65-F5344CB8AC3E}">
        <p14:creationId xmlns:p14="http://schemas.microsoft.com/office/powerpoint/2010/main" val="19288654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F24ED-BE5B-407E-ADE6-FCBCCC8839C9}"/>
              </a:ext>
            </a:extLst>
          </p:cNvPr>
          <p:cNvSpPr>
            <a:spLocks noGrp="1"/>
          </p:cNvSpPr>
          <p:nvPr>
            <p:ph type="title"/>
          </p:nvPr>
        </p:nvSpPr>
        <p:spPr/>
        <p:txBody>
          <a:bodyPr/>
          <a:lstStyle/>
          <a:p>
            <a:r>
              <a:rPr lang="en-US" dirty="0" err="1"/>
              <a:t>Stenotrophomonas</a:t>
            </a:r>
            <a:r>
              <a:rPr lang="en-US" dirty="0"/>
              <a:t> </a:t>
            </a:r>
            <a:r>
              <a:rPr lang="en-US" dirty="0" err="1"/>
              <a:t>maltophilia</a:t>
            </a:r>
            <a:endParaRPr lang="en-US" dirty="0"/>
          </a:p>
        </p:txBody>
      </p:sp>
      <p:sp>
        <p:nvSpPr>
          <p:cNvPr id="3" name="Content Placeholder 2">
            <a:extLst>
              <a:ext uri="{FF2B5EF4-FFF2-40B4-BE49-F238E27FC236}">
                <a16:creationId xmlns:a16="http://schemas.microsoft.com/office/drawing/2014/main" id="{AD6FDD71-E739-4C43-AB02-6DE0EEBAC95D}"/>
              </a:ext>
            </a:extLst>
          </p:cNvPr>
          <p:cNvSpPr>
            <a:spLocks noGrp="1"/>
          </p:cNvSpPr>
          <p:nvPr>
            <p:ph idx="1"/>
          </p:nvPr>
        </p:nvSpPr>
        <p:spPr/>
        <p:txBody>
          <a:bodyPr>
            <a:normAutofit/>
          </a:bodyPr>
          <a:lstStyle/>
          <a:p>
            <a:r>
              <a:rPr lang="en-US" sz="2400" b="1" dirty="0"/>
              <a:t>Reservoir:</a:t>
            </a:r>
          </a:p>
          <a:p>
            <a:pPr marL="0" indent="0">
              <a:buNone/>
            </a:pPr>
            <a:r>
              <a:rPr lang="en-US" sz="2400" b="1" dirty="0"/>
              <a:t>-</a:t>
            </a:r>
            <a:r>
              <a:rPr lang="en-US" sz="2400" dirty="0"/>
              <a:t> Infections of </a:t>
            </a:r>
            <a:r>
              <a:rPr lang="en-US" sz="2400" i="1" dirty="0"/>
              <a:t>S. </a:t>
            </a:r>
            <a:r>
              <a:rPr lang="en-US" sz="2400" i="1" dirty="0" err="1"/>
              <a:t>maltophilia</a:t>
            </a:r>
            <a:r>
              <a:rPr lang="en-US" sz="2400" dirty="0"/>
              <a:t> can occur in a range of organs and tissues; the organism is commonly found in human respiratory tract infections. </a:t>
            </a:r>
            <a:endParaRPr lang="en-US" sz="2400" b="1"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27432" y="2426528"/>
            <a:ext cx="2935705" cy="4129559"/>
          </a:xfrm>
          <a:prstGeom prst="rect">
            <a:avLst/>
          </a:prstGeom>
        </p:spPr>
      </p:pic>
    </p:spTree>
    <p:extLst>
      <p:ext uri="{BB962C8B-B14F-4D97-AF65-F5344CB8AC3E}">
        <p14:creationId xmlns:p14="http://schemas.microsoft.com/office/powerpoint/2010/main" val="32225531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F24ED-BE5B-407E-ADE6-FCBCCC8839C9}"/>
              </a:ext>
            </a:extLst>
          </p:cNvPr>
          <p:cNvSpPr>
            <a:spLocks noGrp="1"/>
          </p:cNvSpPr>
          <p:nvPr>
            <p:ph type="title"/>
          </p:nvPr>
        </p:nvSpPr>
        <p:spPr/>
        <p:txBody>
          <a:bodyPr/>
          <a:lstStyle/>
          <a:p>
            <a:r>
              <a:rPr lang="en-US" dirty="0" err="1"/>
              <a:t>Stenotrophomonas</a:t>
            </a:r>
            <a:r>
              <a:rPr lang="en-US" dirty="0"/>
              <a:t> </a:t>
            </a:r>
            <a:r>
              <a:rPr lang="en-US" dirty="0" err="1"/>
              <a:t>maltophilia</a:t>
            </a:r>
            <a:endParaRPr lang="en-US" dirty="0"/>
          </a:p>
        </p:txBody>
      </p:sp>
      <p:sp>
        <p:nvSpPr>
          <p:cNvPr id="3" name="Content Placeholder 2">
            <a:extLst>
              <a:ext uri="{FF2B5EF4-FFF2-40B4-BE49-F238E27FC236}">
                <a16:creationId xmlns:a16="http://schemas.microsoft.com/office/drawing/2014/main" id="{AD6FDD71-E739-4C43-AB02-6DE0EEBAC95D}"/>
              </a:ext>
            </a:extLst>
          </p:cNvPr>
          <p:cNvSpPr>
            <a:spLocks noGrp="1"/>
          </p:cNvSpPr>
          <p:nvPr>
            <p:ph idx="1"/>
          </p:nvPr>
        </p:nvSpPr>
        <p:spPr/>
        <p:txBody>
          <a:bodyPr>
            <a:normAutofit/>
          </a:bodyPr>
          <a:lstStyle/>
          <a:p>
            <a:r>
              <a:rPr lang="en-US" sz="2400" b="1" dirty="0"/>
              <a:t>Host Range:</a:t>
            </a:r>
          </a:p>
          <a:p>
            <a:pPr>
              <a:buFontTx/>
              <a:buChar char="-"/>
            </a:pPr>
            <a:r>
              <a:rPr lang="en-US" sz="2400" dirty="0"/>
              <a:t>Exhibits an unusually broad host ranges capable of infecting bacteria across taxonomic orders.</a:t>
            </a:r>
          </a:p>
          <a:p>
            <a:pPr>
              <a:buFontTx/>
              <a:buChar char="-"/>
            </a:pPr>
            <a:r>
              <a:rPr lang="en-US" sz="2400" dirty="0"/>
              <a:t>Worldwide spread of humans allows for the spread of this bacteria, especially in areas with large clinical settings.</a:t>
            </a:r>
          </a:p>
          <a:p>
            <a:pPr marL="0" indent="0">
              <a:buNone/>
            </a:pPr>
            <a:endParaRPr lang="en-US" sz="2400" dirty="0"/>
          </a:p>
        </p:txBody>
      </p:sp>
    </p:spTree>
    <p:extLst>
      <p:ext uri="{BB962C8B-B14F-4D97-AF65-F5344CB8AC3E}">
        <p14:creationId xmlns:p14="http://schemas.microsoft.com/office/powerpoint/2010/main" val="15652254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F24ED-BE5B-407E-ADE6-FCBCCC8839C9}"/>
              </a:ext>
            </a:extLst>
          </p:cNvPr>
          <p:cNvSpPr>
            <a:spLocks noGrp="1"/>
          </p:cNvSpPr>
          <p:nvPr>
            <p:ph type="title"/>
          </p:nvPr>
        </p:nvSpPr>
        <p:spPr/>
        <p:txBody>
          <a:bodyPr/>
          <a:lstStyle/>
          <a:p>
            <a:r>
              <a:rPr lang="en-US" dirty="0" err="1"/>
              <a:t>Stenotrophomonas</a:t>
            </a:r>
            <a:r>
              <a:rPr lang="en-US" dirty="0"/>
              <a:t> </a:t>
            </a:r>
            <a:r>
              <a:rPr lang="en-US" dirty="0" err="1"/>
              <a:t>maltophilia</a:t>
            </a:r>
            <a:endParaRPr lang="en-US" dirty="0"/>
          </a:p>
        </p:txBody>
      </p:sp>
      <p:sp>
        <p:nvSpPr>
          <p:cNvPr id="3" name="Content Placeholder 2">
            <a:extLst>
              <a:ext uri="{FF2B5EF4-FFF2-40B4-BE49-F238E27FC236}">
                <a16:creationId xmlns:a16="http://schemas.microsoft.com/office/drawing/2014/main" id="{AD6FDD71-E739-4C43-AB02-6DE0EEBAC95D}"/>
              </a:ext>
            </a:extLst>
          </p:cNvPr>
          <p:cNvSpPr>
            <a:spLocks noGrp="1"/>
          </p:cNvSpPr>
          <p:nvPr>
            <p:ph idx="1"/>
          </p:nvPr>
        </p:nvSpPr>
        <p:spPr/>
        <p:txBody>
          <a:bodyPr>
            <a:normAutofit fontScale="77500" lnSpcReduction="20000"/>
          </a:bodyPr>
          <a:lstStyle/>
          <a:p>
            <a:r>
              <a:rPr lang="en-US" sz="2400" b="1" dirty="0"/>
              <a:t>Risks &amp; Infectious Dose</a:t>
            </a:r>
          </a:p>
          <a:p>
            <a:pPr marL="0" indent="0">
              <a:buNone/>
            </a:pPr>
            <a:r>
              <a:rPr lang="en-US" sz="2400" dirty="0"/>
              <a:t>-</a:t>
            </a:r>
            <a:r>
              <a:rPr lang="en-US" sz="2300" dirty="0"/>
              <a:t>Risk factors for </a:t>
            </a:r>
            <a:r>
              <a:rPr lang="en-US" sz="2300" i="1" dirty="0"/>
              <a:t>S. </a:t>
            </a:r>
            <a:r>
              <a:rPr lang="en-US" sz="2300" i="1" dirty="0" err="1"/>
              <a:t>maltophilia</a:t>
            </a:r>
            <a:r>
              <a:rPr lang="en-US" sz="2300" dirty="0"/>
              <a:t> infection include underlying malignancy, the presence of indwelling devices (e.g., catheters), chronic respiratory disease, immunocompromised host, prior use of antibiotics, and long-term hospitalization or ICU stay</a:t>
            </a:r>
          </a:p>
          <a:p>
            <a:pPr marL="0" indent="0">
              <a:buNone/>
            </a:pPr>
            <a:r>
              <a:rPr lang="en-US" sz="2300" dirty="0"/>
              <a:t>-Risk factors for </a:t>
            </a:r>
            <a:r>
              <a:rPr lang="en-US" sz="2300" i="1" dirty="0"/>
              <a:t>S. </a:t>
            </a:r>
            <a:r>
              <a:rPr lang="en-US" sz="2300" i="1" dirty="0" err="1"/>
              <a:t>maltophilia</a:t>
            </a:r>
            <a:r>
              <a:rPr lang="en-US" sz="2300" i="1" dirty="0"/>
              <a:t> </a:t>
            </a:r>
            <a:r>
              <a:rPr lang="en-US" sz="2300" dirty="0"/>
              <a:t>infection-associated mortality include malignancy, severe septic shock, and organ failure</a:t>
            </a:r>
          </a:p>
          <a:p>
            <a:pPr marL="0" indent="0">
              <a:buNone/>
            </a:pPr>
            <a:r>
              <a:rPr lang="en-US" sz="2300" dirty="0"/>
              <a:t>-Some of the infections associated with </a:t>
            </a:r>
            <a:r>
              <a:rPr lang="en-US" sz="2300" i="1" dirty="0"/>
              <a:t>S. </a:t>
            </a:r>
            <a:r>
              <a:rPr lang="en-US" sz="2300" i="1" dirty="0" err="1"/>
              <a:t>maltophilia</a:t>
            </a:r>
            <a:r>
              <a:rPr lang="en-US" sz="2300" dirty="0"/>
              <a:t> include pneumonia, bacteremia, meningitis, endocarditis, catheter-related bacteremia/septicemia and acute exacerbations in patients with cystic fibrosis and chronic obstructive pulmonary disease </a:t>
            </a:r>
          </a:p>
          <a:p>
            <a:pPr marL="0" indent="0">
              <a:buNone/>
            </a:pPr>
            <a:r>
              <a:rPr lang="en-US" sz="2300" dirty="0"/>
              <a:t>-It is an obligate aerobe, and is capable of growth between 5o and 40oC</a:t>
            </a:r>
          </a:p>
          <a:p>
            <a:pPr marL="0" indent="0">
              <a:buNone/>
            </a:pPr>
            <a:endParaRPr lang="en-US" sz="2400" dirty="0"/>
          </a:p>
          <a:p>
            <a:pPr marL="0" indent="0">
              <a:buNone/>
            </a:pPr>
            <a:endParaRPr lang="en-US" sz="2400" b="1" dirty="0"/>
          </a:p>
        </p:txBody>
      </p:sp>
    </p:spTree>
    <p:extLst>
      <p:ext uri="{BB962C8B-B14F-4D97-AF65-F5344CB8AC3E}">
        <p14:creationId xmlns:p14="http://schemas.microsoft.com/office/powerpoint/2010/main" val="37225490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4248" y="2621946"/>
            <a:ext cx="5101016" cy="3634474"/>
          </a:xfrm>
          <a:prstGeom prst="roundRect">
            <a:avLst>
              <a:gd name="adj" fmla="val 1858"/>
            </a:avLst>
          </a:prstGeom>
          <a:effectLst>
            <a:outerShdw blurRad="50800" dist="50800" dir="5400000" algn="tl" rotWithShape="0">
              <a:srgbClr val="000000">
                <a:alpha val="43000"/>
              </a:srgbClr>
            </a:outerShdw>
          </a:effectLst>
        </p:spPr>
      </p:pic>
      <p:sp>
        <p:nvSpPr>
          <p:cNvPr id="2" name="Title 1">
            <a:extLst>
              <a:ext uri="{FF2B5EF4-FFF2-40B4-BE49-F238E27FC236}">
                <a16:creationId xmlns:a16="http://schemas.microsoft.com/office/drawing/2014/main" id="{0BCF24ED-BE5B-407E-ADE6-FCBCCC8839C9}"/>
              </a:ext>
            </a:extLst>
          </p:cNvPr>
          <p:cNvSpPr>
            <a:spLocks noGrp="1"/>
          </p:cNvSpPr>
          <p:nvPr>
            <p:ph type="title"/>
          </p:nvPr>
        </p:nvSpPr>
        <p:spPr>
          <a:xfrm>
            <a:off x="1154954" y="973668"/>
            <a:ext cx="8761413" cy="706964"/>
          </a:xfrm>
        </p:spPr>
        <p:txBody>
          <a:bodyPr>
            <a:normAutofit/>
          </a:bodyPr>
          <a:lstStyle/>
          <a:p>
            <a:r>
              <a:rPr lang="en-US">
                <a:solidFill>
                  <a:srgbClr val="EBEBEB"/>
                </a:solidFill>
              </a:rPr>
              <a:t>Stenotrophomonas maltophilia</a:t>
            </a:r>
          </a:p>
        </p:txBody>
      </p:sp>
      <p:sp>
        <p:nvSpPr>
          <p:cNvPr id="3" name="Content Placeholder 2">
            <a:extLst>
              <a:ext uri="{FF2B5EF4-FFF2-40B4-BE49-F238E27FC236}">
                <a16:creationId xmlns:a16="http://schemas.microsoft.com/office/drawing/2014/main" id="{AD6FDD71-E739-4C43-AB02-6DE0EEBAC95D}"/>
              </a:ext>
            </a:extLst>
          </p:cNvPr>
          <p:cNvSpPr>
            <a:spLocks noGrp="1"/>
          </p:cNvSpPr>
          <p:nvPr>
            <p:ph idx="1"/>
          </p:nvPr>
        </p:nvSpPr>
        <p:spPr>
          <a:xfrm>
            <a:off x="5980954" y="2775951"/>
            <a:ext cx="5211979" cy="4153435"/>
          </a:xfrm>
        </p:spPr>
        <p:txBody>
          <a:bodyPr anchor="ctr">
            <a:normAutofit/>
          </a:bodyPr>
          <a:lstStyle/>
          <a:p>
            <a:r>
              <a:rPr lang="en-US" b="1" dirty="0"/>
              <a:t>Mode of transmission:</a:t>
            </a:r>
          </a:p>
          <a:p>
            <a:pPr marL="0" indent="0">
              <a:buNone/>
            </a:pPr>
            <a:r>
              <a:rPr lang="en-US" dirty="0"/>
              <a:t>-The transmission of </a:t>
            </a:r>
            <a:r>
              <a:rPr lang="en-US" i="1" dirty="0"/>
              <a:t>S. </a:t>
            </a:r>
            <a:r>
              <a:rPr lang="en-US" i="1" dirty="0" err="1"/>
              <a:t>maltophilia</a:t>
            </a:r>
            <a:r>
              <a:rPr lang="en-US" dirty="0"/>
              <a:t> to susceptible individuals may occur through direct contact with the source. The hands of health care personnel have been reported to transmit nosocomial </a:t>
            </a:r>
            <a:r>
              <a:rPr lang="en-US" i="1" dirty="0"/>
              <a:t>S. </a:t>
            </a:r>
            <a:r>
              <a:rPr lang="en-US" i="1" dirty="0" err="1"/>
              <a:t>maltophilia</a:t>
            </a:r>
            <a:r>
              <a:rPr lang="en-US" dirty="0"/>
              <a:t> infection in an intensive care unit (ICU)</a:t>
            </a:r>
          </a:p>
          <a:p>
            <a:pPr marL="0" indent="0">
              <a:buNone/>
            </a:pPr>
            <a:r>
              <a:rPr lang="en-US" dirty="0"/>
              <a:t>-Cough-generated aerosols from CF patients                 have the potential to provide airborne transmission       of </a:t>
            </a:r>
            <a:r>
              <a:rPr lang="en-US" i="1" dirty="0"/>
              <a:t>S. </a:t>
            </a:r>
            <a:r>
              <a:rPr lang="en-US" i="1" dirty="0" err="1"/>
              <a:t>maltophilia</a:t>
            </a:r>
            <a:r>
              <a:rPr lang="en-US" i="1" dirty="0"/>
              <a:t> </a:t>
            </a:r>
          </a:p>
          <a:p>
            <a:pPr marL="0" indent="0">
              <a:buNone/>
            </a:pPr>
            <a:endParaRPr lang="en-US" i="1" dirty="0"/>
          </a:p>
          <a:p>
            <a:pPr marL="0" indent="0">
              <a:buNone/>
            </a:pPr>
            <a:endParaRPr lang="en-US" dirty="0"/>
          </a:p>
          <a:p>
            <a:pPr marL="0" indent="0">
              <a:buNone/>
            </a:pPr>
            <a:endParaRPr lang="en-US" b="1" dirty="0"/>
          </a:p>
        </p:txBody>
      </p:sp>
    </p:spTree>
    <p:extLst>
      <p:ext uri="{BB962C8B-B14F-4D97-AF65-F5344CB8AC3E}">
        <p14:creationId xmlns:p14="http://schemas.microsoft.com/office/powerpoint/2010/main" val="25812007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F24ED-BE5B-407E-ADE6-FCBCCC8839C9}"/>
              </a:ext>
            </a:extLst>
          </p:cNvPr>
          <p:cNvSpPr>
            <a:spLocks noGrp="1"/>
          </p:cNvSpPr>
          <p:nvPr>
            <p:ph type="title"/>
          </p:nvPr>
        </p:nvSpPr>
        <p:spPr/>
        <p:txBody>
          <a:bodyPr/>
          <a:lstStyle/>
          <a:p>
            <a:pPr algn="ctr"/>
            <a:br>
              <a:rPr lang="en-US" sz="2400" dirty="0"/>
            </a:br>
            <a:r>
              <a:rPr lang="en-US" dirty="0"/>
              <a:t>Citations</a:t>
            </a:r>
            <a:br>
              <a:rPr lang="en-US" sz="2400" dirty="0"/>
            </a:br>
            <a:r>
              <a:rPr lang="en-US" sz="2400" dirty="0" err="1"/>
              <a:t>Stenotrophomonas</a:t>
            </a:r>
            <a:r>
              <a:rPr lang="en-US" sz="2400" dirty="0"/>
              <a:t> </a:t>
            </a:r>
            <a:r>
              <a:rPr lang="en-US" sz="2400" dirty="0" err="1"/>
              <a:t>maltophilia</a:t>
            </a:r>
            <a:br>
              <a:rPr lang="en-US" dirty="0"/>
            </a:br>
            <a:endParaRPr lang="en-US" dirty="0"/>
          </a:p>
        </p:txBody>
      </p:sp>
      <p:sp>
        <p:nvSpPr>
          <p:cNvPr id="3" name="Content Placeholder 2">
            <a:extLst>
              <a:ext uri="{FF2B5EF4-FFF2-40B4-BE49-F238E27FC236}">
                <a16:creationId xmlns:a16="http://schemas.microsoft.com/office/drawing/2014/main" id="{AD6FDD71-E739-4C43-AB02-6DE0EEBAC95D}"/>
              </a:ext>
            </a:extLst>
          </p:cNvPr>
          <p:cNvSpPr>
            <a:spLocks noGrp="1"/>
          </p:cNvSpPr>
          <p:nvPr>
            <p:ph idx="1"/>
          </p:nvPr>
        </p:nvSpPr>
        <p:spPr/>
        <p:txBody>
          <a:bodyPr>
            <a:normAutofit fontScale="85000" lnSpcReduction="20000"/>
          </a:bodyPr>
          <a:lstStyle/>
          <a:p>
            <a:r>
              <a:rPr lang="en-US" sz="1700" dirty="0"/>
              <a:t>Brooke, Joanna S. “</a:t>
            </a:r>
            <a:r>
              <a:rPr lang="en-US" sz="1700" dirty="0" err="1"/>
              <a:t>Stenotrophomonas</a:t>
            </a:r>
            <a:r>
              <a:rPr lang="en-US" sz="1700" dirty="0"/>
              <a:t> </a:t>
            </a:r>
            <a:r>
              <a:rPr lang="en-US" sz="1700" dirty="0" err="1"/>
              <a:t>maltophilia</a:t>
            </a:r>
            <a:r>
              <a:rPr lang="en-US" sz="1700" dirty="0"/>
              <a:t>: an Emerging Global Opportunistic Pathogen.” </a:t>
            </a:r>
            <a:r>
              <a:rPr lang="en-US" sz="1700" i="1" dirty="0"/>
              <a:t>Clinical Microbiology Reviews</a:t>
            </a:r>
            <a:r>
              <a:rPr lang="en-US" sz="1700" dirty="0"/>
              <a:t>, American Society for Microbiology, Jan. 2012, </a:t>
            </a:r>
            <a:r>
              <a:rPr lang="en-US" sz="1700" dirty="0">
                <a:hlinkClick r:id="rId2"/>
              </a:rPr>
              <a:t>www.ncbi.nlm.nih.gov/pmc/articles/PMC3255966/</a:t>
            </a:r>
            <a:r>
              <a:rPr lang="en-US" sz="1700" dirty="0"/>
              <a:t>. </a:t>
            </a:r>
          </a:p>
          <a:p>
            <a:pPr marL="0" indent="0">
              <a:buNone/>
            </a:pPr>
            <a:endParaRPr lang="en-US" sz="1700" dirty="0"/>
          </a:p>
          <a:p>
            <a:r>
              <a:rPr lang="en-US" sz="1700" dirty="0" err="1"/>
              <a:t>HansN</a:t>
            </a:r>
            <a:r>
              <a:rPr lang="en-US" sz="1700" dirty="0"/>
              <a:t>. “Staphylococcus aureus.” </a:t>
            </a:r>
            <a:r>
              <a:rPr lang="en-US" sz="1700" i="1" dirty="0"/>
              <a:t>Microbiology pictures - photo gallery of medically important bacteria. Microbiology in pictures, bacteria images and photographs with texts. On-Line photo atlas of bacteria.</a:t>
            </a:r>
            <a:r>
              <a:rPr lang="en-US" sz="1700" dirty="0"/>
              <a:t>, </a:t>
            </a:r>
            <a:r>
              <a:rPr lang="en-US" sz="1700" dirty="0">
                <a:hlinkClick r:id="rId3"/>
              </a:rPr>
              <a:t>www.microbiologyinpictures.com/index.php</a:t>
            </a:r>
            <a:r>
              <a:rPr lang="en-US" sz="1700" dirty="0"/>
              <a:t>. </a:t>
            </a:r>
          </a:p>
          <a:p>
            <a:pPr marL="0" indent="0">
              <a:buNone/>
            </a:pPr>
            <a:endParaRPr lang="en-US" sz="1700" dirty="0"/>
          </a:p>
          <a:p>
            <a:r>
              <a:rPr lang="en-US" sz="1700" dirty="0"/>
              <a:t>Peters, Danielle L., et al. “The isolation and characterization of two </a:t>
            </a:r>
            <a:r>
              <a:rPr lang="en-US" sz="1700" i="1" dirty="0" err="1"/>
              <a:t>Stenotrophomonas</a:t>
            </a:r>
            <a:r>
              <a:rPr lang="en-US" sz="1700" i="1" dirty="0"/>
              <a:t> </a:t>
            </a:r>
            <a:r>
              <a:rPr lang="en-US" sz="1700" i="1" dirty="0" err="1"/>
              <a:t>maltophilia</a:t>
            </a:r>
            <a:r>
              <a:rPr lang="en-US" sz="1700" dirty="0"/>
              <a:t> bacteriophages capable of cross-Taxonomic order infectivity.” </a:t>
            </a:r>
            <a:r>
              <a:rPr lang="en-US" sz="1700" i="1" dirty="0"/>
              <a:t>BMC Genomics</a:t>
            </a:r>
            <a:r>
              <a:rPr lang="en-US" sz="1700" dirty="0"/>
              <a:t>, </a:t>
            </a:r>
            <a:r>
              <a:rPr lang="en-US" sz="1700" dirty="0" err="1"/>
              <a:t>BioMed</a:t>
            </a:r>
            <a:r>
              <a:rPr lang="en-US" sz="1700" dirty="0"/>
              <a:t> Central, 2015, </a:t>
            </a:r>
            <a:r>
              <a:rPr lang="en-US" sz="1700" dirty="0">
                <a:hlinkClick r:id="rId4"/>
              </a:rPr>
              <a:t>www.ncbi.nlm.nih.gov/pmc/articles/PMC4559383/</a:t>
            </a:r>
            <a:r>
              <a:rPr lang="en-US" sz="1700" dirty="0"/>
              <a:t>.</a:t>
            </a:r>
          </a:p>
          <a:p>
            <a:pPr marL="0" indent="0">
              <a:buNone/>
            </a:pPr>
            <a:endParaRPr lang="en-US" sz="1700" dirty="0"/>
          </a:p>
          <a:p>
            <a:r>
              <a:rPr lang="en-US" sz="1600" i="1" dirty="0" err="1"/>
              <a:t>Stenotrophomonas</a:t>
            </a:r>
            <a:r>
              <a:rPr lang="en-US" sz="1600" i="1" dirty="0"/>
              <a:t> </a:t>
            </a:r>
            <a:r>
              <a:rPr lang="en-US" sz="1600" i="1" dirty="0" err="1"/>
              <a:t>maltophilia</a:t>
            </a:r>
            <a:r>
              <a:rPr lang="en-US" sz="1600" dirty="0"/>
              <a:t>, microbe-canvas.com/Bacteria/gram-negative-rods/obligate-aerobic-3/oxidase-negative-3/colistin-susceptible-5/stenotrophomonas-maltophilia.html.</a:t>
            </a:r>
            <a:endParaRPr lang="en-US" sz="1700" dirty="0"/>
          </a:p>
          <a:p>
            <a:endParaRPr lang="en-US" sz="2400" dirty="0"/>
          </a:p>
          <a:p>
            <a:pPr marL="0" indent="0">
              <a:buNone/>
            </a:pPr>
            <a:endParaRPr lang="en-US" sz="2400" dirty="0"/>
          </a:p>
          <a:p>
            <a:pPr marL="0" indent="0">
              <a:buNone/>
            </a:pPr>
            <a:endParaRPr lang="en-US" sz="2400" b="1" dirty="0"/>
          </a:p>
        </p:txBody>
      </p:sp>
    </p:spTree>
    <p:extLst>
      <p:ext uri="{BB962C8B-B14F-4D97-AF65-F5344CB8AC3E}">
        <p14:creationId xmlns:p14="http://schemas.microsoft.com/office/powerpoint/2010/main" val="29885788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Bacillus </a:t>
            </a:r>
            <a:r>
              <a:rPr lang="en-US" dirty="0" err="1"/>
              <a:t>Anthracis</a:t>
            </a:r>
            <a:r>
              <a:rPr lang="en-US" dirty="0"/>
              <a:t> </a:t>
            </a:r>
          </a:p>
        </p:txBody>
      </p:sp>
      <p:sp>
        <p:nvSpPr>
          <p:cNvPr id="3" name="Content Placeholder 2"/>
          <p:cNvSpPr>
            <a:spLocks noGrp="1"/>
          </p:cNvSpPr>
          <p:nvPr>
            <p:ph idx="1"/>
          </p:nvPr>
        </p:nvSpPr>
        <p:spPr>
          <a:xfrm>
            <a:off x="171241" y="2354372"/>
            <a:ext cx="10674019" cy="3866877"/>
          </a:xfrm>
        </p:spPr>
        <p:txBody>
          <a:bodyPr>
            <a:normAutofit lnSpcReduction="10000"/>
          </a:bodyPr>
          <a:lstStyle/>
          <a:p>
            <a:r>
              <a:rPr lang="en-US" dirty="0"/>
              <a:t>Causes the disease </a:t>
            </a:r>
            <a:r>
              <a:rPr lang="en-US" u="sng" dirty="0"/>
              <a:t>Anthrax</a:t>
            </a:r>
          </a:p>
          <a:p>
            <a:endParaRPr lang="en-US" sz="2000" b="1" u="sng" dirty="0"/>
          </a:p>
          <a:p>
            <a:r>
              <a:rPr lang="en-US" sz="2000" b="1" dirty="0"/>
              <a:t>Basics:</a:t>
            </a:r>
          </a:p>
          <a:p>
            <a:pPr lvl="1"/>
            <a:r>
              <a:rPr lang="en-US" dirty="0"/>
              <a:t>No motility</a:t>
            </a:r>
          </a:p>
          <a:p>
            <a:pPr lvl="1"/>
            <a:r>
              <a:rPr lang="en-US" dirty="0"/>
              <a:t>Aerobic</a:t>
            </a:r>
          </a:p>
          <a:p>
            <a:pPr lvl="1"/>
            <a:r>
              <a:rPr lang="en-US" dirty="0"/>
              <a:t>Gram positive</a:t>
            </a:r>
          </a:p>
          <a:p>
            <a:pPr lvl="1"/>
            <a:r>
              <a:rPr lang="en-US" dirty="0"/>
              <a:t>Rod-shaped</a:t>
            </a:r>
          </a:p>
          <a:p>
            <a:endParaRPr lang="en-US" sz="2000" b="1" dirty="0"/>
          </a:p>
          <a:p>
            <a:r>
              <a:rPr lang="en-US" sz="1700" dirty="0"/>
              <a:t>This bacteria doesn’t have motility, so it most often travels by water, animals, and wind</a:t>
            </a:r>
          </a:p>
          <a:p>
            <a:pPr lvl="1"/>
            <a:r>
              <a:rPr lang="en-US" dirty="0"/>
              <a:t>Wind isn’t a cause of the disease because the dilution factor is too great to cause any disease</a:t>
            </a:r>
          </a:p>
          <a:p>
            <a:pPr lvl="1"/>
            <a:endParaRPr lang="en-US" dirty="0"/>
          </a:p>
          <a:p>
            <a:pPr lvl="1"/>
            <a:endParaRPr lang="en-US" dirty="0"/>
          </a:p>
          <a:p>
            <a:pPr marL="457200" lvl="1" indent="0">
              <a:buNone/>
            </a:pPr>
            <a:endParaRPr lang="en-US" dirty="0"/>
          </a:p>
        </p:txBody>
      </p:sp>
      <p:pic>
        <p:nvPicPr>
          <p:cNvPr id="8" name="Picture 7"/>
          <p:cNvPicPr>
            <a:picLocks noChangeAspect="1"/>
          </p:cNvPicPr>
          <p:nvPr/>
        </p:nvPicPr>
        <p:blipFill>
          <a:blip r:embed="rId2"/>
          <a:stretch>
            <a:fillRect/>
          </a:stretch>
        </p:blipFill>
        <p:spPr>
          <a:xfrm>
            <a:off x="7483830" y="2354372"/>
            <a:ext cx="4445000" cy="2794000"/>
          </a:xfrm>
          <a:prstGeom prst="rect">
            <a:avLst/>
          </a:prstGeom>
        </p:spPr>
      </p:pic>
    </p:spTree>
    <p:extLst>
      <p:ext uri="{BB962C8B-B14F-4D97-AF65-F5344CB8AC3E}">
        <p14:creationId xmlns:p14="http://schemas.microsoft.com/office/powerpoint/2010/main" val="300710481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Bacillus </a:t>
            </a:r>
            <a:r>
              <a:rPr lang="en-US" dirty="0" err="1"/>
              <a:t>Anthracis</a:t>
            </a:r>
            <a:r>
              <a:rPr lang="en-US" dirty="0"/>
              <a:t> </a:t>
            </a:r>
          </a:p>
        </p:txBody>
      </p:sp>
      <p:sp>
        <p:nvSpPr>
          <p:cNvPr id="3" name="Content Placeholder 2"/>
          <p:cNvSpPr>
            <a:spLocks noGrp="1"/>
          </p:cNvSpPr>
          <p:nvPr>
            <p:ph idx="1"/>
          </p:nvPr>
        </p:nvSpPr>
        <p:spPr>
          <a:xfrm>
            <a:off x="156972" y="2183139"/>
            <a:ext cx="10131756" cy="4252139"/>
          </a:xfrm>
        </p:spPr>
        <p:txBody>
          <a:bodyPr>
            <a:normAutofit/>
          </a:bodyPr>
          <a:lstStyle/>
          <a:p>
            <a:pPr lvl="1"/>
            <a:r>
              <a:rPr lang="en-US" dirty="0"/>
              <a:t>It is known as a herbivore disease</a:t>
            </a:r>
          </a:p>
          <a:p>
            <a:pPr lvl="1"/>
            <a:endParaRPr lang="en-US" dirty="0"/>
          </a:p>
          <a:p>
            <a:pPr lvl="1"/>
            <a:r>
              <a:rPr lang="en-US" b="1" dirty="0"/>
              <a:t>Reservoir:</a:t>
            </a:r>
          </a:p>
          <a:p>
            <a:pPr lvl="2"/>
            <a:r>
              <a:rPr lang="en-US" dirty="0"/>
              <a:t>Almost always in spore form and in this form it can live for years in soil, animal hides, and hair under most environmental conditions</a:t>
            </a:r>
          </a:p>
          <a:p>
            <a:pPr lvl="1"/>
            <a:r>
              <a:rPr lang="en-US" b="1" dirty="0"/>
              <a:t>Host Range:</a:t>
            </a:r>
          </a:p>
          <a:p>
            <a:pPr lvl="2"/>
            <a:r>
              <a:rPr lang="en-US" dirty="0"/>
              <a:t>Cattle; sheep, cows, goats, horses, and pigs</a:t>
            </a:r>
          </a:p>
          <a:p>
            <a:pPr lvl="1"/>
            <a:r>
              <a:rPr lang="en-US" b="1" dirty="0"/>
              <a:t>Seasonality</a:t>
            </a:r>
          </a:p>
          <a:p>
            <a:pPr lvl="2"/>
            <a:r>
              <a:rPr lang="en-US" dirty="0"/>
              <a:t>In humans, it is more dependent on human activity than climate</a:t>
            </a:r>
          </a:p>
          <a:p>
            <a:pPr lvl="2"/>
            <a:r>
              <a:rPr lang="en-US" dirty="0"/>
              <a:t>In nature, it does better in warm climate</a:t>
            </a:r>
          </a:p>
          <a:p>
            <a:pPr marL="914400" lvl="2" indent="0">
              <a:buNone/>
            </a:pPr>
            <a:endParaRPr lang="en-US" dirty="0"/>
          </a:p>
          <a:p>
            <a:pPr lvl="2"/>
            <a:endParaRPr lang="en-US" dirty="0"/>
          </a:p>
          <a:p>
            <a:pPr lvl="2"/>
            <a:endParaRPr lang="en-US" dirty="0"/>
          </a:p>
        </p:txBody>
      </p:sp>
      <p:pic>
        <p:nvPicPr>
          <p:cNvPr id="4" name="Picture 3"/>
          <p:cNvPicPr>
            <a:picLocks noChangeAspect="1"/>
          </p:cNvPicPr>
          <p:nvPr/>
        </p:nvPicPr>
        <p:blipFill>
          <a:blip r:embed="rId2"/>
          <a:stretch>
            <a:fillRect/>
          </a:stretch>
        </p:blipFill>
        <p:spPr>
          <a:xfrm>
            <a:off x="8451727" y="4637399"/>
            <a:ext cx="3363902" cy="2080013"/>
          </a:xfrm>
          <a:prstGeom prst="rect">
            <a:avLst/>
          </a:prstGeom>
        </p:spPr>
      </p:pic>
      <p:pic>
        <p:nvPicPr>
          <p:cNvPr id="5" name="Picture 4"/>
          <p:cNvPicPr>
            <a:picLocks noChangeAspect="1"/>
          </p:cNvPicPr>
          <p:nvPr/>
        </p:nvPicPr>
        <p:blipFill>
          <a:blip r:embed="rId3"/>
          <a:stretch>
            <a:fillRect/>
          </a:stretch>
        </p:blipFill>
        <p:spPr>
          <a:xfrm>
            <a:off x="10133678" y="1327150"/>
            <a:ext cx="1497897" cy="2546424"/>
          </a:xfrm>
          <a:prstGeom prst="rect">
            <a:avLst/>
          </a:prstGeom>
        </p:spPr>
      </p:pic>
    </p:spTree>
    <p:extLst>
      <p:ext uri="{BB962C8B-B14F-4D97-AF65-F5344CB8AC3E}">
        <p14:creationId xmlns:p14="http://schemas.microsoft.com/office/powerpoint/2010/main" val="27916353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Bacillus </a:t>
            </a:r>
            <a:r>
              <a:rPr lang="en-US" dirty="0" err="1"/>
              <a:t>Anthracis</a:t>
            </a:r>
            <a:r>
              <a:rPr lang="en-US" dirty="0"/>
              <a:t> </a:t>
            </a:r>
          </a:p>
        </p:txBody>
      </p:sp>
      <p:sp>
        <p:nvSpPr>
          <p:cNvPr id="3" name="Content Placeholder 2"/>
          <p:cNvSpPr>
            <a:spLocks noGrp="1"/>
          </p:cNvSpPr>
          <p:nvPr>
            <p:ph idx="1"/>
          </p:nvPr>
        </p:nvSpPr>
        <p:spPr>
          <a:xfrm>
            <a:off x="291583" y="2261046"/>
            <a:ext cx="8825659" cy="3416300"/>
          </a:xfrm>
        </p:spPr>
        <p:txBody>
          <a:bodyPr/>
          <a:lstStyle/>
          <a:p>
            <a:r>
              <a:rPr lang="en-US" b="1" dirty="0"/>
              <a:t>Where it is found:</a:t>
            </a:r>
          </a:p>
          <a:p>
            <a:pPr lvl="1"/>
            <a:r>
              <a:rPr lang="en-US" dirty="0"/>
              <a:t>Found everywhere where there is dust</a:t>
            </a:r>
          </a:p>
          <a:p>
            <a:pPr lvl="2"/>
            <a:r>
              <a:rPr lang="en-US" dirty="0"/>
              <a:t>Commonly found in soil and areas where there is an accumulation of dust</a:t>
            </a:r>
          </a:p>
          <a:p>
            <a:pPr lvl="1"/>
            <a:r>
              <a:rPr lang="en-US" dirty="0"/>
              <a:t>Areas of concern:</a:t>
            </a:r>
          </a:p>
          <a:p>
            <a:pPr lvl="2"/>
            <a:r>
              <a:rPr lang="en-US" dirty="0"/>
              <a:t>It is a concern and controlled in hospitals, water sources, and the international space station</a:t>
            </a:r>
          </a:p>
          <a:p>
            <a:pPr lvl="1"/>
            <a:r>
              <a:rPr lang="en-US" dirty="0"/>
              <a:t>Where it is found in the World;</a:t>
            </a:r>
          </a:p>
          <a:p>
            <a:pPr lvl="2"/>
            <a:r>
              <a:rPr lang="en-US" dirty="0"/>
              <a:t>It is a large issue in Chile, India, and Russia, but it is found in low amounts everywhere.</a:t>
            </a:r>
          </a:p>
          <a:p>
            <a:pPr lvl="2"/>
            <a:r>
              <a:rPr lang="en-US" dirty="0"/>
              <a:t>In the US, it is found in a population of White tailed deer in West Texas</a:t>
            </a:r>
          </a:p>
          <a:p>
            <a:pPr lvl="2"/>
            <a:endParaRPr lang="en-US" dirty="0"/>
          </a:p>
          <a:p>
            <a:pPr lvl="2"/>
            <a:endParaRPr lang="en-US" dirty="0"/>
          </a:p>
          <a:p>
            <a:pPr marL="914400" lvl="2" indent="0">
              <a:buNone/>
            </a:pPr>
            <a:endParaRPr lang="en-US" dirty="0"/>
          </a:p>
          <a:p>
            <a:pPr lvl="1"/>
            <a:endParaRPr lang="en-US" dirty="0"/>
          </a:p>
          <a:p>
            <a:pPr marL="914400" lvl="2" indent="0">
              <a:buNone/>
            </a:pPr>
            <a:endParaRPr lang="en-US" dirty="0"/>
          </a:p>
          <a:p>
            <a:pPr marL="914400" lvl="2" indent="0">
              <a:buNone/>
            </a:pPr>
            <a:endParaRPr lang="en-US" dirty="0"/>
          </a:p>
          <a:p>
            <a:pPr marL="914400" lvl="2" indent="0">
              <a:buNone/>
            </a:pPr>
            <a:endParaRPr lang="en-US" dirty="0"/>
          </a:p>
        </p:txBody>
      </p:sp>
      <p:pic>
        <p:nvPicPr>
          <p:cNvPr id="5" name="Picture 4"/>
          <p:cNvPicPr>
            <a:picLocks noChangeAspect="1"/>
          </p:cNvPicPr>
          <p:nvPr/>
        </p:nvPicPr>
        <p:blipFill>
          <a:blip r:embed="rId2"/>
          <a:stretch>
            <a:fillRect/>
          </a:stretch>
        </p:blipFill>
        <p:spPr>
          <a:xfrm>
            <a:off x="8953766" y="4419868"/>
            <a:ext cx="3238234" cy="1821507"/>
          </a:xfrm>
          <a:prstGeom prst="rect">
            <a:avLst/>
          </a:prstGeom>
        </p:spPr>
      </p:pic>
      <p:pic>
        <p:nvPicPr>
          <p:cNvPr id="6" name="Picture 5"/>
          <p:cNvPicPr>
            <a:picLocks noChangeAspect="1"/>
          </p:cNvPicPr>
          <p:nvPr/>
        </p:nvPicPr>
        <p:blipFill>
          <a:blip r:embed="rId3"/>
          <a:stretch>
            <a:fillRect/>
          </a:stretch>
        </p:blipFill>
        <p:spPr>
          <a:xfrm>
            <a:off x="8953766" y="2261046"/>
            <a:ext cx="3238234" cy="2158822"/>
          </a:xfrm>
          <a:prstGeom prst="rect">
            <a:avLst/>
          </a:prstGeom>
        </p:spPr>
      </p:pic>
    </p:spTree>
    <p:extLst>
      <p:ext uri="{BB962C8B-B14F-4D97-AF65-F5344CB8AC3E}">
        <p14:creationId xmlns:p14="http://schemas.microsoft.com/office/powerpoint/2010/main" val="17097462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Bacillus </a:t>
            </a:r>
            <a:r>
              <a:rPr lang="en-US" dirty="0" err="1"/>
              <a:t>Anthracis</a:t>
            </a:r>
            <a:r>
              <a:rPr lang="en-US" dirty="0"/>
              <a:t> </a:t>
            </a:r>
          </a:p>
        </p:txBody>
      </p:sp>
      <p:sp>
        <p:nvSpPr>
          <p:cNvPr id="3" name="Content Placeholder 2"/>
          <p:cNvSpPr>
            <a:spLocks noGrp="1"/>
          </p:cNvSpPr>
          <p:nvPr>
            <p:ph idx="1"/>
          </p:nvPr>
        </p:nvSpPr>
        <p:spPr/>
        <p:txBody>
          <a:bodyPr>
            <a:normAutofit fontScale="92500" lnSpcReduction="20000"/>
          </a:bodyPr>
          <a:lstStyle/>
          <a:p>
            <a:r>
              <a:rPr lang="en-US" b="1" dirty="0"/>
              <a:t>Infection:</a:t>
            </a:r>
          </a:p>
          <a:p>
            <a:pPr lvl="1"/>
            <a:r>
              <a:rPr lang="en-US" dirty="0"/>
              <a:t>Infectious dose:  8,000-50,000 organisms through inhalation</a:t>
            </a:r>
          </a:p>
          <a:p>
            <a:pPr lvl="1"/>
            <a:r>
              <a:rPr lang="en-US" dirty="0"/>
              <a:t>It can be contracted from ingestion, inhalation, and cutaneous</a:t>
            </a:r>
          </a:p>
          <a:p>
            <a:pPr lvl="1"/>
            <a:r>
              <a:rPr lang="en-US" dirty="0"/>
              <a:t> Always contracted through the spore form</a:t>
            </a:r>
          </a:p>
          <a:p>
            <a:pPr lvl="1"/>
            <a:r>
              <a:rPr lang="en-US" dirty="0"/>
              <a:t>Flies are common vectors</a:t>
            </a:r>
          </a:p>
          <a:p>
            <a:pPr lvl="1"/>
            <a:endParaRPr lang="en-US" dirty="0"/>
          </a:p>
          <a:p>
            <a:pPr lvl="1"/>
            <a:r>
              <a:rPr lang="en-US" b="1" dirty="0"/>
              <a:t>Symptoms:</a:t>
            </a:r>
          </a:p>
          <a:p>
            <a:pPr lvl="2"/>
            <a:r>
              <a:rPr lang="en-US" dirty="0"/>
              <a:t>Fever and shock</a:t>
            </a:r>
          </a:p>
          <a:p>
            <a:pPr lvl="2"/>
            <a:r>
              <a:rPr lang="en-US" dirty="0"/>
              <a:t>itchy sore</a:t>
            </a:r>
          </a:p>
          <a:p>
            <a:pPr lvl="2"/>
            <a:r>
              <a:rPr lang="en-US" dirty="0"/>
              <a:t>Headache </a:t>
            </a:r>
          </a:p>
          <a:p>
            <a:pPr lvl="2"/>
            <a:r>
              <a:rPr lang="en-US" dirty="0"/>
              <a:t>Incubation is within 7 days</a:t>
            </a:r>
          </a:p>
        </p:txBody>
      </p:sp>
      <p:pic>
        <p:nvPicPr>
          <p:cNvPr id="4" name="Picture 3"/>
          <p:cNvPicPr>
            <a:picLocks noChangeAspect="1"/>
          </p:cNvPicPr>
          <p:nvPr/>
        </p:nvPicPr>
        <p:blipFill>
          <a:blip r:embed="rId2"/>
          <a:stretch>
            <a:fillRect/>
          </a:stretch>
        </p:blipFill>
        <p:spPr>
          <a:xfrm>
            <a:off x="7020879" y="3824428"/>
            <a:ext cx="2484964" cy="2324298"/>
          </a:xfrm>
          <a:prstGeom prst="rect">
            <a:avLst/>
          </a:prstGeom>
        </p:spPr>
      </p:pic>
      <p:pic>
        <p:nvPicPr>
          <p:cNvPr id="6" name="Picture 5"/>
          <p:cNvPicPr>
            <a:picLocks noChangeAspect="1"/>
          </p:cNvPicPr>
          <p:nvPr/>
        </p:nvPicPr>
        <p:blipFill>
          <a:blip r:embed="rId3"/>
          <a:stretch>
            <a:fillRect/>
          </a:stretch>
        </p:blipFill>
        <p:spPr>
          <a:xfrm>
            <a:off x="4502892" y="3824428"/>
            <a:ext cx="2517988" cy="2324297"/>
          </a:xfrm>
          <a:prstGeom prst="rect">
            <a:avLst/>
          </a:prstGeom>
        </p:spPr>
      </p:pic>
      <p:pic>
        <p:nvPicPr>
          <p:cNvPr id="7" name="Picture 6"/>
          <p:cNvPicPr>
            <a:picLocks noChangeAspect="1"/>
          </p:cNvPicPr>
          <p:nvPr/>
        </p:nvPicPr>
        <p:blipFill>
          <a:blip r:embed="rId4"/>
          <a:stretch>
            <a:fillRect/>
          </a:stretch>
        </p:blipFill>
        <p:spPr>
          <a:xfrm>
            <a:off x="9505843" y="3559714"/>
            <a:ext cx="2545425" cy="2589011"/>
          </a:xfrm>
          <a:prstGeom prst="rect">
            <a:avLst/>
          </a:prstGeom>
        </p:spPr>
      </p:pic>
    </p:spTree>
    <p:extLst>
      <p:ext uri="{BB962C8B-B14F-4D97-AF65-F5344CB8AC3E}">
        <p14:creationId xmlns:p14="http://schemas.microsoft.com/office/powerpoint/2010/main" val="223542214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Bacillus </a:t>
            </a:r>
            <a:r>
              <a:rPr lang="en-US" dirty="0" err="1"/>
              <a:t>Anthracis</a:t>
            </a:r>
            <a:r>
              <a:rPr lang="en-US" dirty="0"/>
              <a:t> </a:t>
            </a:r>
          </a:p>
        </p:txBody>
      </p:sp>
      <p:sp>
        <p:nvSpPr>
          <p:cNvPr id="3" name="Content Placeholder 2"/>
          <p:cNvSpPr>
            <a:spLocks noGrp="1"/>
          </p:cNvSpPr>
          <p:nvPr>
            <p:ph idx="1"/>
          </p:nvPr>
        </p:nvSpPr>
        <p:spPr>
          <a:xfrm>
            <a:off x="0" y="2161711"/>
            <a:ext cx="8825659" cy="3416300"/>
          </a:xfrm>
        </p:spPr>
        <p:txBody>
          <a:bodyPr/>
          <a:lstStyle/>
          <a:p>
            <a:r>
              <a:rPr lang="en-US" b="1" dirty="0"/>
              <a:t>Biggest Concerns;</a:t>
            </a:r>
          </a:p>
          <a:p>
            <a:pPr lvl="1"/>
            <a:r>
              <a:rPr lang="en-US" dirty="0"/>
              <a:t>Has been developed as a biochemical warfare and bioterrorism weapon</a:t>
            </a:r>
          </a:p>
          <a:p>
            <a:pPr lvl="2"/>
            <a:r>
              <a:rPr lang="en-US" dirty="0"/>
              <a:t>Was used in the “Anthrax letter incident” in 2001 where letters containing this were sent to senators </a:t>
            </a:r>
          </a:p>
          <a:p>
            <a:pPr lvl="2"/>
            <a:r>
              <a:rPr lang="en-US" dirty="0"/>
              <a:t>It is difficult to identify and differentiate compared to other bacillus</a:t>
            </a:r>
          </a:p>
          <a:p>
            <a:pPr marL="0" indent="0">
              <a:buNone/>
            </a:pPr>
            <a:endParaRPr lang="en-US" dirty="0"/>
          </a:p>
        </p:txBody>
      </p:sp>
      <p:pic>
        <p:nvPicPr>
          <p:cNvPr id="5" name="Picture 4"/>
          <p:cNvPicPr>
            <a:picLocks noChangeAspect="1"/>
          </p:cNvPicPr>
          <p:nvPr/>
        </p:nvPicPr>
        <p:blipFill>
          <a:blip r:embed="rId2"/>
          <a:stretch>
            <a:fillRect/>
          </a:stretch>
        </p:blipFill>
        <p:spPr>
          <a:xfrm>
            <a:off x="8781926" y="2318669"/>
            <a:ext cx="3315185" cy="1876394"/>
          </a:xfrm>
          <a:prstGeom prst="rect">
            <a:avLst/>
          </a:prstGeom>
        </p:spPr>
      </p:pic>
      <p:pic>
        <p:nvPicPr>
          <p:cNvPr id="6" name="Picture 5"/>
          <p:cNvPicPr>
            <a:picLocks noChangeAspect="1"/>
          </p:cNvPicPr>
          <p:nvPr/>
        </p:nvPicPr>
        <p:blipFill>
          <a:blip r:embed="rId3"/>
          <a:stretch>
            <a:fillRect/>
          </a:stretch>
        </p:blipFill>
        <p:spPr>
          <a:xfrm>
            <a:off x="247041" y="4195063"/>
            <a:ext cx="11850070" cy="2662937"/>
          </a:xfrm>
          <a:prstGeom prst="rect">
            <a:avLst/>
          </a:prstGeom>
        </p:spPr>
      </p:pic>
    </p:spTree>
    <p:extLst>
      <p:ext uri="{BB962C8B-B14F-4D97-AF65-F5344CB8AC3E}">
        <p14:creationId xmlns:p14="http://schemas.microsoft.com/office/powerpoint/2010/main" val="32373179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Bacillus </a:t>
            </a:r>
            <a:r>
              <a:rPr lang="en-US" dirty="0" err="1"/>
              <a:t>Anthracis</a:t>
            </a:r>
            <a:r>
              <a:rPr lang="en-US" dirty="0"/>
              <a:t> </a:t>
            </a:r>
          </a:p>
        </p:txBody>
      </p:sp>
      <p:sp>
        <p:nvSpPr>
          <p:cNvPr id="3" name="Content Placeholder 2"/>
          <p:cNvSpPr>
            <a:spLocks noGrp="1"/>
          </p:cNvSpPr>
          <p:nvPr>
            <p:ph idx="1"/>
          </p:nvPr>
        </p:nvSpPr>
        <p:spPr>
          <a:xfrm>
            <a:off x="1154954" y="2286594"/>
            <a:ext cx="9980613" cy="4551786"/>
          </a:xfrm>
        </p:spPr>
        <p:txBody>
          <a:bodyPr>
            <a:normAutofit/>
          </a:bodyPr>
          <a:lstStyle/>
          <a:p>
            <a:r>
              <a:rPr lang="en-US" sz="2200" b="1" dirty="0"/>
              <a:t>Resources;</a:t>
            </a:r>
          </a:p>
          <a:p>
            <a:endParaRPr lang="en-US" dirty="0"/>
          </a:p>
          <a:p>
            <a:r>
              <a:rPr lang="en-US" sz="1400" dirty="0"/>
              <a:t> “Anthrax.” </a:t>
            </a:r>
            <a:r>
              <a:rPr lang="en-US" sz="1400" i="1" dirty="0"/>
              <a:t>Centers for Disease Control and Prevention</a:t>
            </a:r>
            <a:r>
              <a:rPr lang="en-US" sz="1400" dirty="0"/>
              <a:t>, Centers for Disease Control and Prevention, 1 Sept. 2015, </a:t>
            </a:r>
            <a:r>
              <a:rPr lang="en-US" sz="1400" dirty="0" err="1"/>
              <a:t>www.cdc.gov</a:t>
            </a:r>
            <a:r>
              <a:rPr lang="en-US" sz="1400" dirty="0"/>
              <a:t>/anthrax/basics/</a:t>
            </a:r>
            <a:r>
              <a:rPr lang="en-US" sz="1400" dirty="0" err="1"/>
              <a:t>index.html</a:t>
            </a:r>
            <a:r>
              <a:rPr lang="en-US" sz="1400" dirty="0"/>
              <a:t>.</a:t>
            </a:r>
          </a:p>
          <a:p>
            <a:endParaRPr lang="en-US" sz="1400" dirty="0"/>
          </a:p>
          <a:p>
            <a:r>
              <a:rPr lang="en-US" sz="1400" dirty="0"/>
              <a:t>Canada, Public Health Agency of. “Pathogen Safety Data Sheets: Infectious Substances – Bacillus </a:t>
            </a:r>
            <a:r>
              <a:rPr lang="en-US" sz="1400" dirty="0" err="1"/>
              <a:t>Anthracis</a:t>
            </a:r>
            <a:r>
              <a:rPr lang="en-US" sz="1400" dirty="0"/>
              <a:t>.” </a:t>
            </a:r>
            <a:r>
              <a:rPr lang="en-US" sz="1400" i="1" dirty="0" err="1"/>
              <a:t>Canada.ca</a:t>
            </a:r>
            <a:r>
              <a:rPr lang="en-US" sz="1400" dirty="0"/>
              <a:t>, 18 Feb. 2011, </a:t>
            </a:r>
            <a:r>
              <a:rPr lang="en-US" sz="1400" u="sng" dirty="0">
                <a:hlinkClick r:id="rId2"/>
              </a:rPr>
              <a:t>www.canada.ca/en/public-health/services/laboratory-biosafety-biosecurity/pathogen-safety-data-sheets-risk-assessment/bacillus-anthracis-material-safety-data-sheets-msds.html.</a:t>
            </a:r>
            <a:endParaRPr lang="en-US" sz="1400" u="sng" dirty="0"/>
          </a:p>
          <a:p>
            <a:endParaRPr lang="en-US" sz="1400" u="sng" dirty="0"/>
          </a:p>
          <a:p>
            <a:r>
              <a:rPr lang="en-US" sz="1400" dirty="0"/>
              <a:t>Texas Department of Health, Zoonosis Control Division. “Basic Fact Sheet – Anthrax in Animals.” 2 July 2017, p. 1., doi:10.18411/a-2017-023.</a:t>
            </a:r>
          </a:p>
          <a:p>
            <a:pPr marL="0" indent="0">
              <a:buNone/>
            </a:pPr>
            <a:endParaRPr lang="en-US" sz="1400" u="sng" dirty="0"/>
          </a:p>
          <a:p>
            <a:r>
              <a:rPr lang="en-US" sz="1400" i="1" dirty="0"/>
              <a:t>The New York Times</a:t>
            </a:r>
            <a:r>
              <a:rPr lang="en-US" sz="1400" dirty="0"/>
              <a:t>, The New York Times, </a:t>
            </a:r>
            <a:r>
              <a:rPr lang="en-US" sz="1400" dirty="0">
                <a:hlinkClick r:id="rId3"/>
              </a:rPr>
              <a:t>www.nytimes.com/health/guides/disease/anthrax/overview.html</a:t>
            </a:r>
            <a:r>
              <a:rPr lang="en-US" sz="1400" dirty="0"/>
              <a:t>.</a:t>
            </a:r>
          </a:p>
          <a:p>
            <a:endParaRPr lang="en-US" sz="1400" dirty="0"/>
          </a:p>
          <a:p>
            <a:endParaRPr lang="en-US" dirty="0"/>
          </a:p>
        </p:txBody>
      </p:sp>
    </p:spTree>
    <p:extLst>
      <p:ext uri="{BB962C8B-B14F-4D97-AF65-F5344CB8AC3E}">
        <p14:creationId xmlns:p14="http://schemas.microsoft.com/office/powerpoint/2010/main" val="355625220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7A166-4146-40A8-8E5C-2BA8158FDEFD}"/>
              </a:ext>
            </a:extLst>
          </p:cNvPr>
          <p:cNvSpPr>
            <a:spLocks noGrp="1"/>
          </p:cNvSpPr>
          <p:nvPr>
            <p:ph type="title"/>
          </p:nvPr>
        </p:nvSpPr>
        <p:spPr/>
        <p:txBody>
          <a:bodyPr/>
          <a:lstStyle/>
          <a:p>
            <a:r>
              <a:rPr lang="en-US" b="1" dirty="0" err="1"/>
              <a:t>Coxiella</a:t>
            </a:r>
            <a:r>
              <a:rPr lang="en-US" b="1" dirty="0"/>
              <a:t> </a:t>
            </a:r>
            <a:r>
              <a:rPr lang="en-US" b="1" dirty="0" err="1"/>
              <a:t>Burnetii</a:t>
            </a:r>
            <a:endParaRPr lang="en-US" dirty="0"/>
          </a:p>
        </p:txBody>
      </p:sp>
      <p:sp>
        <p:nvSpPr>
          <p:cNvPr id="3" name="Content Placeholder 2">
            <a:extLst>
              <a:ext uri="{FF2B5EF4-FFF2-40B4-BE49-F238E27FC236}">
                <a16:creationId xmlns:a16="http://schemas.microsoft.com/office/drawing/2014/main" id="{5B53B914-CF96-4090-84A6-848B211087CA}"/>
              </a:ext>
            </a:extLst>
          </p:cNvPr>
          <p:cNvSpPr>
            <a:spLocks noGrp="1"/>
          </p:cNvSpPr>
          <p:nvPr>
            <p:ph idx="1"/>
          </p:nvPr>
        </p:nvSpPr>
        <p:spPr/>
        <p:txBody>
          <a:bodyPr/>
          <a:lstStyle/>
          <a:p>
            <a:r>
              <a:rPr lang="en-US" dirty="0"/>
              <a:t>General information </a:t>
            </a:r>
          </a:p>
          <a:p>
            <a:pPr lvl="1"/>
            <a:r>
              <a:rPr lang="en-US" dirty="0"/>
              <a:t>It is a pleomorphic, Gram-negative, spore-forming coccobacillus. It is an obligate intracellular pathogen, and completes its development cycle in the phagolysosome. It exists in two different forms: 1) a small-cell variant, consisting of an electron-dense center of condensed nucleoid filaments; and 2) a large cell variant, which is less electron-dense and is the metabolically active intracellular form </a:t>
            </a:r>
          </a:p>
          <a:p>
            <a:pPr lvl="1"/>
            <a:r>
              <a:rPr lang="en-US" i="1" dirty="0" err="1"/>
              <a:t>Coxiella</a:t>
            </a:r>
            <a:r>
              <a:rPr lang="en-US" i="1" dirty="0"/>
              <a:t> </a:t>
            </a:r>
            <a:r>
              <a:rPr lang="en-US" i="1" dirty="0" err="1"/>
              <a:t>burnetii</a:t>
            </a:r>
            <a:r>
              <a:rPr lang="en-US" dirty="0"/>
              <a:t> is the causative agent of Q fever</a:t>
            </a:r>
          </a:p>
        </p:txBody>
      </p:sp>
    </p:spTree>
    <p:extLst>
      <p:ext uri="{BB962C8B-B14F-4D97-AF65-F5344CB8AC3E}">
        <p14:creationId xmlns:p14="http://schemas.microsoft.com/office/powerpoint/2010/main" val="349027130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8678314-3D93-4CA3-A7F6-9715DCAF9A49}"/>
              </a:ext>
            </a:extLst>
          </p:cNvPr>
          <p:cNvPicPr>
            <a:picLocks noChangeAspect="1"/>
          </p:cNvPicPr>
          <p:nvPr/>
        </p:nvPicPr>
        <p:blipFill>
          <a:blip r:embed="rId2"/>
          <a:stretch>
            <a:fillRect/>
          </a:stretch>
        </p:blipFill>
        <p:spPr>
          <a:xfrm>
            <a:off x="469295" y="2866581"/>
            <a:ext cx="2491619" cy="1868714"/>
          </a:xfrm>
          <a:prstGeom prst="roundRect">
            <a:avLst>
              <a:gd name="adj" fmla="val 1858"/>
            </a:avLst>
          </a:prstGeom>
          <a:effectLst>
            <a:outerShdw blurRad="50800" dist="50800" dir="5400000" algn="tl" rotWithShape="0">
              <a:srgbClr val="000000">
                <a:alpha val="43000"/>
              </a:srgbClr>
            </a:outerShdw>
          </a:effectLst>
        </p:spPr>
      </p:pic>
      <p:sp>
        <p:nvSpPr>
          <p:cNvPr id="2" name="Title 1">
            <a:extLst>
              <a:ext uri="{FF2B5EF4-FFF2-40B4-BE49-F238E27FC236}">
                <a16:creationId xmlns:a16="http://schemas.microsoft.com/office/drawing/2014/main" id="{FC8EEB94-9359-47BE-9BF6-543BF5BDA7C5}"/>
              </a:ext>
            </a:extLst>
          </p:cNvPr>
          <p:cNvSpPr>
            <a:spLocks noGrp="1"/>
          </p:cNvSpPr>
          <p:nvPr>
            <p:ph type="title"/>
          </p:nvPr>
        </p:nvSpPr>
        <p:spPr>
          <a:xfrm>
            <a:off x="1154954" y="973668"/>
            <a:ext cx="8761413" cy="706964"/>
          </a:xfrm>
        </p:spPr>
        <p:txBody>
          <a:bodyPr>
            <a:normAutofit/>
          </a:bodyPr>
          <a:lstStyle/>
          <a:p>
            <a:r>
              <a:rPr lang="en-US" b="1">
                <a:solidFill>
                  <a:srgbClr val="EBEBEB"/>
                </a:solidFill>
              </a:rPr>
              <a:t>Coxiella Burnetii</a:t>
            </a:r>
            <a:endParaRPr lang="en-US">
              <a:solidFill>
                <a:srgbClr val="EBEBEB"/>
              </a:solidFill>
            </a:endParaRPr>
          </a:p>
        </p:txBody>
      </p:sp>
      <p:sp>
        <p:nvSpPr>
          <p:cNvPr id="3" name="Content Placeholder 2">
            <a:extLst>
              <a:ext uri="{FF2B5EF4-FFF2-40B4-BE49-F238E27FC236}">
                <a16:creationId xmlns:a16="http://schemas.microsoft.com/office/drawing/2014/main" id="{B3CDED27-BB36-4162-B91C-153DAA22A4D7}"/>
              </a:ext>
            </a:extLst>
          </p:cNvPr>
          <p:cNvSpPr>
            <a:spLocks noGrp="1"/>
          </p:cNvSpPr>
          <p:nvPr>
            <p:ph idx="1"/>
          </p:nvPr>
        </p:nvSpPr>
        <p:spPr>
          <a:xfrm>
            <a:off x="4641336" y="2603500"/>
            <a:ext cx="6551597" cy="3416300"/>
          </a:xfrm>
        </p:spPr>
        <p:txBody>
          <a:bodyPr anchor="ctr">
            <a:normAutofit/>
          </a:bodyPr>
          <a:lstStyle/>
          <a:p>
            <a:r>
              <a:rPr lang="en-US" dirty="0"/>
              <a:t>Where can it be found? </a:t>
            </a:r>
          </a:p>
          <a:p>
            <a:pPr lvl="2"/>
            <a:r>
              <a:rPr lang="en-US" dirty="0"/>
              <a:t>In regions where Infected arthropods, blood, urine, feces, milk, yolk sac suspensions, contaminated laundry and clothing, naturally or experimentally infected animals, and tissues of humans or other hosts </a:t>
            </a:r>
          </a:p>
          <a:p>
            <a:pPr lvl="1"/>
            <a:r>
              <a:rPr lang="en-US" dirty="0"/>
              <a:t>Epidemics also occur in stockyards, meat packing facilities, and medical labs. Outbreaks are common among abattoir workers, farmers, veterinary surgeons, hide handlers, and butchers </a:t>
            </a:r>
          </a:p>
        </p:txBody>
      </p:sp>
      <p:pic>
        <p:nvPicPr>
          <p:cNvPr id="1026" name="Picture 2" descr="Image result for q fever">
            <a:extLst>
              <a:ext uri="{FF2B5EF4-FFF2-40B4-BE49-F238E27FC236}">
                <a16:creationId xmlns:a16="http://schemas.microsoft.com/office/drawing/2014/main" id="{FE7FA2D6-7DA8-4867-A076-19897ED0BE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6938" y="5049706"/>
            <a:ext cx="2619375" cy="174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64617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21389-E874-4692-ABB2-35F959F84994}"/>
              </a:ext>
            </a:extLst>
          </p:cNvPr>
          <p:cNvSpPr>
            <a:spLocks noGrp="1"/>
          </p:cNvSpPr>
          <p:nvPr>
            <p:ph type="title"/>
          </p:nvPr>
        </p:nvSpPr>
        <p:spPr/>
        <p:txBody>
          <a:bodyPr/>
          <a:lstStyle/>
          <a:p>
            <a:r>
              <a:rPr lang="en-US" b="1" dirty="0" err="1"/>
              <a:t>Coxiella</a:t>
            </a:r>
            <a:r>
              <a:rPr lang="en-US" b="1" dirty="0"/>
              <a:t> </a:t>
            </a:r>
            <a:r>
              <a:rPr lang="en-US" b="1" dirty="0" err="1"/>
              <a:t>Burnetii</a:t>
            </a:r>
            <a:endParaRPr lang="en-US" dirty="0"/>
          </a:p>
        </p:txBody>
      </p:sp>
      <p:sp>
        <p:nvSpPr>
          <p:cNvPr id="3" name="Content Placeholder 2">
            <a:extLst>
              <a:ext uri="{FF2B5EF4-FFF2-40B4-BE49-F238E27FC236}">
                <a16:creationId xmlns:a16="http://schemas.microsoft.com/office/drawing/2014/main" id="{196E7CF1-56AE-454B-B8B1-53C8605E091F}"/>
              </a:ext>
            </a:extLst>
          </p:cNvPr>
          <p:cNvSpPr>
            <a:spLocks noGrp="1"/>
          </p:cNvSpPr>
          <p:nvPr>
            <p:ph idx="1"/>
          </p:nvPr>
        </p:nvSpPr>
        <p:spPr/>
        <p:txBody>
          <a:bodyPr>
            <a:normAutofit fontScale="92500" lnSpcReduction="10000"/>
          </a:bodyPr>
          <a:lstStyle/>
          <a:p>
            <a:r>
              <a:rPr lang="en-US" dirty="0"/>
              <a:t>Reservoir</a:t>
            </a:r>
          </a:p>
          <a:p>
            <a:pPr lvl="1"/>
            <a:r>
              <a:rPr lang="en-US" dirty="0"/>
              <a:t>Farm animals such as cattle, goats, and sheep; pets such as cats, rabbits, and dogs. Along with Many wild animals, including coyotes, mice, and birds.</a:t>
            </a:r>
          </a:p>
          <a:p>
            <a:pPr lvl="1"/>
            <a:r>
              <a:rPr lang="en-US" dirty="0"/>
              <a:t>Host Range is humans and many different wild and domesticated animas </a:t>
            </a:r>
          </a:p>
          <a:p>
            <a:r>
              <a:rPr lang="en-US" i="1" dirty="0"/>
              <a:t>Surroundings </a:t>
            </a:r>
          </a:p>
          <a:p>
            <a:pPr lvl="1"/>
            <a:r>
              <a:rPr lang="en-US" i="1" dirty="0"/>
              <a:t>C. </a:t>
            </a:r>
            <a:r>
              <a:rPr lang="en-US" i="1" dirty="0" err="1"/>
              <a:t>burnetii</a:t>
            </a:r>
            <a:r>
              <a:rPr lang="en-US" dirty="0"/>
              <a:t> can withstand harsh environmental conditions. It can survive at 15-20°C for 10 months, on meat in cold storage for more than 1 month, in skim milk at room temperature for more than 40 months. As well as in soil, contaminated buildings, food and fomites for years. </a:t>
            </a:r>
          </a:p>
          <a:p>
            <a:r>
              <a:rPr lang="en-US" dirty="0"/>
              <a:t>Infectious dose</a:t>
            </a:r>
          </a:p>
          <a:p>
            <a:pPr lvl="1"/>
            <a:r>
              <a:rPr lang="en-US" dirty="0"/>
              <a:t>Approximately 1-10 organisms are required to cause infection. </a:t>
            </a:r>
          </a:p>
          <a:p>
            <a:pPr lvl="1"/>
            <a:endParaRPr lang="en-US" dirty="0"/>
          </a:p>
        </p:txBody>
      </p:sp>
    </p:spTree>
    <p:extLst>
      <p:ext uri="{BB962C8B-B14F-4D97-AF65-F5344CB8AC3E}">
        <p14:creationId xmlns:p14="http://schemas.microsoft.com/office/powerpoint/2010/main" val="257736906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A54A3-8639-4A81-8854-95A300D7F28F}"/>
              </a:ext>
            </a:extLst>
          </p:cNvPr>
          <p:cNvSpPr>
            <a:spLocks noGrp="1"/>
          </p:cNvSpPr>
          <p:nvPr>
            <p:ph type="title"/>
          </p:nvPr>
        </p:nvSpPr>
        <p:spPr/>
        <p:txBody>
          <a:bodyPr/>
          <a:lstStyle/>
          <a:p>
            <a:r>
              <a:rPr lang="en-US" b="1" dirty="0" err="1"/>
              <a:t>Coxiella</a:t>
            </a:r>
            <a:r>
              <a:rPr lang="en-US" b="1" dirty="0"/>
              <a:t> </a:t>
            </a:r>
            <a:r>
              <a:rPr lang="en-US" b="1" dirty="0" err="1"/>
              <a:t>Burnetii</a:t>
            </a:r>
            <a:endParaRPr lang="en-US" dirty="0"/>
          </a:p>
        </p:txBody>
      </p:sp>
      <p:sp>
        <p:nvSpPr>
          <p:cNvPr id="3" name="Content Placeholder 2">
            <a:extLst>
              <a:ext uri="{FF2B5EF4-FFF2-40B4-BE49-F238E27FC236}">
                <a16:creationId xmlns:a16="http://schemas.microsoft.com/office/drawing/2014/main" id="{5E88EBFA-EF35-4C1B-94D8-D0DDD83ABB07}"/>
              </a:ext>
            </a:extLst>
          </p:cNvPr>
          <p:cNvSpPr>
            <a:spLocks noGrp="1"/>
          </p:cNvSpPr>
          <p:nvPr>
            <p:ph idx="1"/>
          </p:nvPr>
        </p:nvSpPr>
        <p:spPr/>
        <p:txBody>
          <a:bodyPr>
            <a:normAutofit/>
          </a:bodyPr>
          <a:lstStyle/>
          <a:p>
            <a:r>
              <a:rPr lang="en-US" dirty="0"/>
              <a:t>Symptoms : a high fever, chills or sweats, a cough, chest pain while breathing, a headache, clay-colored stools, Diarrhea, nausea. </a:t>
            </a:r>
          </a:p>
          <a:p>
            <a:r>
              <a:rPr lang="en-US" dirty="0"/>
              <a:t>Sources it comes from</a:t>
            </a:r>
          </a:p>
          <a:p>
            <a:pPr lvl="1"/>
            <a:r>
              <a:rPr lang="en-US" dirty="0"/>
              <a:t> Infected arthropods, blood, urine, feces, milk, yolk sac suspensions, contaminated laundry and clothing, naturally or experimentally infected animals, and tissues of humans or other hosts </a:t>
            </a:r>
          </a:p>
          <a:p>
            <a:r>
              <a:rPr lang="en-US" dirty="0"/>
              <a:t>Mode of transmission </a:t>
            </a:r>
          </a:p>
          <a:p>
            <a:pPr lvl="1"/>
            <a:r>
              <a:rPr lang="en-US" dirty="0"/>
              <a:t>Transmission occurs mainly via inhalation of contaminated aerosols from amniotic fluid, placenta, or contaminated wool from farm animals </a:t>
            </a:r>
          </a:p>
          <a:p>
            <a:pPr lvl="1"/>
            <a:r>
              <a:rPr lang="en-US" dirty="0"/>
              <a:t>Direct or indirect contact with infected animals, Raw milk ,Ticks </a:t>
            </a:r>
          </a:p>
          <a:p>
            <a:pPr lvl="1"/>
            <a:endParaRPr lang="en-US" dirty="0"/>
          </a:p>
        </p:txBody>
      </p:sp>
    </p:spTree>
    <p:extLst>
      <p:ext uri="{BB962C8B-B14F-4D97-AF65-F5344CB8AC3E}">
        <p14:creationId xmlns:p14="http://schemas.microsoft.com/office/powerpoint/2010/main" val="220525400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DF1FF-1148-4A1C-8535-ACAC54129316}"/>
              </a:ext>
            </a:extLst>
          </p:cNvPr>
          <p:cNvSpPr>
            <a:spLocks noGrp="1"/>
          </p:cNvSpPr>
          <p:nvPr>
            <p:ph type="title"/>
          </p:nvPr>
        </p:nvSpPr>
        <p:spPr/>
        <p:txBody>
          <a:bodyPr/>
          <a:lstStyle/>
          <a:p>
            <a:r>
              <a:rPr lang="en-US" dirty="0"/>
              <a:t>Resources </a:t>
            </a:r>
          </a:p>
        </p:txBody>
      </p:sp>
      <p:sp>
        <p:nvSpPr>
          <p:cNvPr id="3" name="Content Placeholder 2">
            <a:extLst>
              <a:ext uri="{FF2B5EF4-FFF2-40B4-BE49-F238E27FC236}">
                <a16:creationId xmlns:a16="http://schemas.microsoft.com/office/drawing/2014/main" id="{39160C0F-7AE9-4C13-A05F-70E2E23095DC}"/>
              </a:ext>
            </a:extLst>
          </p:cNvPr>
          <p:cNvSpPr>
            <a:spLocks noGrp="1"/>
          </p:cNvSpPr>
          <p:nvPr>
            <p:ph idx="1"/>
          </p:nvPr>
        </p:nvSpPr>
        <p:spPr/>
        <p:txBody>
          <a:bodyPr/>
          <a:lstStyle/>
          <a:p>
            <a:r>
              <a:rPr lang="en-US" dirty="0"/>
              <a:t>Pathogen Regulation Directorate, ‘Public Health Agency of Canada-</a:t>
            </a:r>
            <a:r>
              <a:rPr lang="en-US" b="1" dirty="0" err="1"/>
              <a:t>Coxiella</a:t>
            </a:r>
            <a:r>
              <a:rPr lang="en-US" b="1" dirty="0"/>
              <a:t> </a:t>
            </a:r>
            <a:r>
              <a:rPr lang="en-US" b="1" dirty="0" err="1"/>
              <a:t>burnetii</a:t>
            </a:r>
            <a:r>
              <a:rPr lang="en-US" b="1" dirty="0"/>
              <a:t>, </a:t>
            </a:r>
            <a:r>
              <a:rPr lang="en-US" dirty="0"/>
              <a:t>November 2010’ </a:t>
            </a:r>
            <a:r>
              <a:rPr lang="en-US" u="sng" dirty="0">
                <a:hlinkClick r:id="rId2"/>
              </a:rPr>
              <a:t>www.canada.ca/en/public-health/services/laboratory-biosafety-biosecurity/pathogen-safety-data-sheets-risk-assessment/bacillus-anthracis-material-safety-data-sheets-msds.html.</a:t>
            </a:r>
            <a:endParaRPr lang="en-US" u="sng" dirty="0"/>
          </a:p>
          <a:p>
            <a:r>
              <a:rPr lang="en-US" dirty="0">
                <a:hlinkClick r:id="rId3"/>
              </a:rPr>
              <a:t>https://en.wikipedia.org/wiki/Coxiella_burnetii</a:t>
            </a:r>
            <a:r>
              <a:rPr lang="en-US" dirty="0"/>
              <a:t> , </a:t>
            </a:r>
            <a:r>
              <a:rPr lang="en-US" b="1" dirty="0">
                <a:hlinkClick r:id="rId4" tooltip="Infection"/>
              </a:rPr>
              <a:t>Infectious diseases</a:t>
            </a:r>
            <a:r>
              <a:rPr lang="en-US" b="1" dirty="0"/>
              <a:t> </a:t>
            </a:r>
            <a:r>
              <a:rPr lang="en-US" b="1" dirty="0">
                <a:hlinkClick r:id="rId5" tooltip="Pathogenic bacteria"/>
              </a:rPr>
              <a:t>Bacterial disease</a:t>
            </a:r>
            <a:r>
              <a:rPr lang="en-US" b="1" dirty="0"/>
              <a:t>: </a:t>
            </a:r>
            <a:r>
              <a:rPr lang="en-US" b="1" dirty="0">
                <a:hlinkClick r:id="rId6" tooltip="Proteobacteria"/>
              </a:rPr>
              <a:t>Proteobacterial</a:t>
            </a:r>
            <a:r>
              <a:rPr lang="en-US" b="1" dirty="0"/>
              <a:t> </a:t>
            </a:r>
            <a:r>
              <a:rPr lang="en-US" b="1" dirty="0">
                <a:hlinkClick r:id="rId7" tooltip="Gram-negative bacterial infection"/>
              </a:rPr>
              <a:t>G−</a:t>
            </a:r>
            <a:r>
              <a:rPr lang="en-US" b="1" dirty="0"/>
              <a:t> primarily </a:t>
            </a:r>
            <a:r>
              <a:rPr lang="en-US" b="1" dirty="0">
                <a:hlinkClick r:id="rId8" tooltip="ICD-10 Chapter I: Certain infectious and parasitic diseases"/>
              </a:rPr>
              <a:t>A00–A79</a:t>
            </a:r>
            <a:r>
              <a:rPr lang="en-US" b="1" dirty="0"/>
              <a:t>, </a:t>
            </a:r>
            <a:r>
              <a:rPr lang="en-US" b="1" dirty="0">
                <a:hlinkClick r:id="rId9" tooltip="List of ICD-9 codes 001–139: infectious and parasitic diseases"/>
              </a:rPr>
              <a:t>001–041, 080–109</a:t>
            </a:r>
            <a:endParaRPr lang="en-US" b="1" dirty="0"/>
          </a:p>
          <a:p>
            <a:endParaRPr lang="en-US" dirty="0"/>
          </a:p>
        </p:txBody>
      </p:sp>
    </p:spTree>
    <p:extLst>
      <p:ext uri="{BB962C8B-B14F-4D97-AF65-F5344CB8AC3E}">
        <p14:creationId xmlns:p14="http://schemas.microsoft.com/office/powerpoint/2010/main" val="152455435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1" name="Group 70">
            <a:extLst>
              <a:ext uri="{FF2B5EF4-FFF2-40B4-BE49-F238E27FC236}">
                <a16:creationId xmlns:a16="http://schemas.microsoft.com/office/drawing/2014/main" id="{427E0A4F-FE1D-4A81-8D8F-986345F71CBE}"/>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72" name="Rectangle 71">
              <a:extLst>
                <a:ext uri="{FF2B5EF4-FFF2-40B4-BE49-F238E27FC236}">
                  <a16:creationId xmlns:a16="http://schemas.microsoft.com/office/drawing/2014/main" id="{F70C2B8F-6B1B-46D5-86E6-40F36C695FC2}"/>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73" name="Oval 72">
              <a:extLst>
                <a:ext uri="{FF2B5EF4-FFF2-40B4-BE49-F238E27FC236}">
                  <a16:creationId xmlns:a16="http://schemas.microsoft.com/office/drawing/2014/main" id="{77B237C1-E8A0-4DD3-B6C5-F2D54F796F82}"/>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4" name="Oval 73">
              <a:extLst>
                <a:ext uri="{FF2B5EF4-FFF2-40B4-BE49-F238E27FC236}">
                  <a16:creationId xmlns:a16="http://schemas.microsoft.com/office/drawing/2014/main" id="{88D62F0D-6BD4-4DD4-B125-6F7A952A3122}"/>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5" name="Rectangle 74">
              <a:extLst>
                <a:ext uri="{FF2B5EF4-FFF2-40B4-BE49-F238E27FC236}">
                  <a16:creationId xmlns:a16="http://schemas.microsoft.com/office/drawing/2014/main" id="{F928E8CD-5219-4795-91D4-9618DB8ED6C1}"/>
                </a:ext>
              </a:extLst>
            </p:cNvPr>
            <p:cNvSpPr/>
            <p:nvPr>
              <p:extLst>
                <p:ext uri="{386F3935-93C4-4BCD-93E2-E3B085C9AB24}">
                  <p16:designElem xmlns:p16="http://schemas.microsoft.com/office/powerpoint/2015/main" val="1"/>
                </p:ext>
              </p:extLst>
            </p:nvPr>
          </p:nvSpPr>
          <p:spPr bwMode="gray">
            <a:xfrm>
              <a:off x="6700828" y="402165"/>
              <a:ext cx="5067838"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76" name="Freeform 5">
              <a:extLst>
                <a:ext uri="{FF2B5EF4-FFF2-40B4-BE49-F238E27FC236}">
                  <a16:creationId xmlns:a16="http://schemas.microsoft.com/office/drawing/2014/main" id="{A00A43E1-4FE7-498F-AFFF-FDFC1FAF04AD}"/>
                </a:ext>
              </a:extLst>
            </p:cNvPr>
            <p:cNvSpPr/>
            <p:nvPr>
              <p:extLst>
                <p:ext uri="{386F3935-93C4-4BCD-93E2-E3B085C9AB24}">
                  <p16:designElem xmlns:p16="http://schemas.microsoft.com/office/powerpoint/2015/main" val="1"/>
                </p:ext>
              </p:extLst>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77" name="Freeform 5">
              <a:extLst>
                <a:ext uri="{FF2B5EF4-FFF2-40B4-BE49-F238E27FC236}">
                  <a16:creationId xmlns:a16="http://schemas.microsoft.com/office/drawing/2014/main" id="{DB521824-592C-476A-AB0A-CA0C6D1F3407}"/>
                </a:ext>
              </a:extLst>
            </p:cNvPr>
            <p:cNvSpPr/>
            <p:nvPr>
              <p:extLst>
                <p:ext uri="{386F3935-93C4-4BCD-93E2-E3B085C9AB24}">
                  <p16:designElem xmlns:p16="http://schemas.microsoft.com/office/powerpoint/2015/main" val="1"/>
                </p:ext>
              </p:extLst>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8" name="Freeform 5">
              <a:extLst>
                <a:ext uri="{FF2B5EF4-FFF2-40B4-BE49-F238E27FC236}">
                  <a16:creationId xmlns:a16="http://schemas.microsoft.com/office/drawing/2014/main" id="{B5C860C9-D4F9-4350-80DA-0D1CD36C774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pic>
        <p:nvPicPr>
          <p:cNvPr id="2050" name="Picture 2" descr="Image result for clostridium perfringens symptoms">
            <a:extLst>
              <a:ext uri="{FF2B5EF4-FFF2-40B4-BE49-F238E27FC236}">
                <a16:creationId xmlns:a16="http://schemas.microsoft.com/office/drawing/2014/main" id="{5CD87EA2-0507-42A2-A1AC-AD035076B8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62389" y="3991429"/>
            <a:ext cx="2674770" cy="2239046"/>
          </a:xfrm>
          <a:prstGeom prst="rect">
            <a:avLst/>
          </a:prstGeom>
          <a:noFill/>
          <a:extLst>
            <a:ext uri="{909E8E84-426E-40DD-AFC4-6F175D3DCCD1}">
              <a14:hiddenFill xmlns:a14="http://schemas.microsoft.com/office/drawing/2010/main">
                <a:solidFill>
                  <a:srgbClr val="FFFFFF"/>
                </a:solidFill>
              </a14:hiddenFill>
            </a:ext>
          </a:extLst>
        </p:spPr>
      </p:pic>
      <p:sp>
        <p:nvSpPr>
          <p:cNvPr id="80" name="Rectangle 79">
            <a:extLst>
              <a:ext uri="{FF2B5EF4-FFF2-40B4-BE49-F238E27FC236}">
                <a16:creationId xmlns:a16="http://schemas.microsoft.com/office/drawing/2014/main" id="{538A90C8-AE0E-4EBA-9AF8-EEDB206020E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9A68F6D2-EE1A-4955-8FDD-84C822D49C65}"/>
              </a:ext>
            </a:extLst>
          </p:cNvPr>
          <p:cNvSpPr>
            <a:spLocks noGrp="1"/>
          </p:cNvSpPr>
          <p:nvPr>
            <p:ph type="title"/>
          </p:nvPr>
        </p:nvSpPr>
        <p:spPr>
          <a:xfrm>
            <a:off x="639098" y="629265"/>
            <a:ext cx="5132438" cy="1622322"/>
          </a:xfrm>
        </p:spPr>
        <p:txBody>
          <a:bodyPr>
            <a:normAutofit/>
          </a:bodyPr>
          <a:lstStyle/>
          <a:p>
            <a:pPr>
              <a:lnSpc>
                <a:spcPct val="90000"/>
              </a:lnSpc>
            </a:pPr>
            <a:r>
              <a:rPr lang="en-US" b="1">
                <a:solidFill>
                  <a:srgbClr val="EBEBEB"/>
                </a:solidFill>
              </a:rPr>
              <a:t>Clostridium perfringens</a:t>
            </a:r>
            <a:br>
              <a:rPr lang="en-US" b="1">
                <a:solidFill>
                  <a:srgbClr val="EBEBEB"/>
                </a:solidFill>
              </a:rPr>
            </a:br>
            <a:endParaRPr lang="en-US">
              <a:solidFill>
                <a:srgbClr val="EBEBEB"/>
              </a:solidFill>
            </a:endParaRPr>
          </a:p>
        </p:txBody>
      </p:sp>
      <p:sp>
        <p:nvSpPr>
          <p:cNvPr id="3" name="Content Placeholder 2">
            <a:extLst>
              <a:ext uri="{FF2B5EF4-FFF2-40B4-BE49-F238E27FC236}">
                <a16:creationId xmlns:a16="http://schemas.microsoft.com/office/drawing/2014/main" id="{B776FF76-82E2-473E-B043-2F32CBDAEA74}"/>
              </a:ext>
            </a:extLst>
          </p:cNvPr>
          <p:cNvSpPr>
            <a:spLocks noGrp="1"/>
          </p:cNvSpPr>
          <p:nvPr>
            <p:ph idx="1"/>
          </p:nvPr>
        </p:nvSpPr>
        <p:spPr>
          <a:xfrm>
            <a:off x="639098" y="2418735"/>
            <a:ext cx="5132439" cy="3811742"/>
          </a:xfrm>
        </p:spPr>
        <p:txBody>
          <a:bodyPr anchor="ctr">
            <a:normAutofit/>
          </a:bodyPr>
          <a:lstStyle/>
          <a:p>
            <a:r>
              <a:rPr lang="en-US">
                <a:solidFill>
                  <a:srgbClr val="FFFFFF"/>
                </a:solidFill>
              </a:rPr>
              <a:t>General information </a:t>
            </a:r>
          </a:p>
          <a:p>
            <a:pPr lvl="1"/>
            <a:r>
              <a:rPr lang="en-US">
                <a:solidFill>
                  <a:srgbClr val="FFFFFF"/>
                </a:solidFill>
              </a:rPr>
              <a:t>of the Clostridiaceae family, is non-motile, anaerobic, (few strains are aerotolerant), spore forming bacteria (subterminal spores) that are encapsulated in tissue smears . Vegetative cells are rod shaped, pleomorphic, and occur in pairs or short chains . It is catalase and superoxide dismutase negative, and has 5 toxigenic types (A-E), of which A and C strains are pathogenic for humans. It produces many different toxins .Colonies with double zone of hemolysis are produced when cultured at 37</a:t>
            </a:r>
            <a:r>
              <a:rPr lang="en-US" baseline="30000">
                <a:solidFill>
                  <a:srgbClr val="FFFFFF"/>
                </a:solidFill>
              </a:rPr>
              <a:t>o</a:t>
            </a:r>
            <a:r>
              <a:rPr lang="en-US">
                <a:solidFill>
                  <a:srgbClr val="FFFFFF"/>
                </a:solidFill>
              </a:rPr>
              <a:t>C on blood agar overnight </a:t>
            </a:r>
          </a:p>
        </p:txBody>
      </p:sp>
      <p:pic>
        <p:nvPicPr>
          <p:cNvPr id="2052" name="Picture 4" descr="Image result for clostridium perfringens symptoms">
            <a:extLst>
              <a:ext uri="{FF2B5EF4-FFF2-40B4-BE49-F238E27FC236}">
                <a16:creationId xmlns:a16="http://schemas.microsoft.com/office/drawing/2014/main" id="{2A0112E5-E052-40F7-9111-A6DD8B6129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43119" y="1125235"/>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247008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98D78-1371-44A2-BA20-041FA61E9EAD}"/>
              </a:ext>
            </a:extLst>
          </p:cNvPr>
          <p:cNvSpPr>
            <a:spLocks noGrp="1"/>
          </p:cNvSpPr>
          <p:nvPr>
            <p:ph type="title"/>
          </p:nvPr>
        </p:nvSpPr>
        <p:spPr/>
        <p:txBody>
          <a:bodyPr/>
          <a:lstStyle/>
          <a:p>
            <a:r>
              <a:rPr lang="en-US" b="1" dirty="0"/>
              <a:t>Clostridium perfringens</a:t>
            </a:r>
            <a:endParaRPr lang="en-US" dirty="0"/>
          </a:p>
        </p:txBody>
      </p:sp>
      <p:sp>
        <p:nvSpPr>
          <p:cNvPr id="3" name="Content Placeholder 2">
            <a:extLst>
              <a:ext uri="{FF2B5EF4-FFF2-40B4-BE49-F238E27FC236}">
                <a16:creationId xmlns:a16="http://schemas.microsoft.com/office/drawing/2014/main" id="{A7946CBB-2E69-4BD4-A799-8985F2D6D729}"/>
              </a:ext>
            </a:extLst>
          </p:cNvPr>
          <p:cNvSpPr>
            <a:spLocks noGrp="1"/>
          </p:cNvSpPr>
          <p:nvPr>
            <p:ph idx="1"/>
          </p:nvPr>
        </p:nvSpPr>
        <p:spPr/>
        <p:txBody>
          <a:bodyPr/>
          <a:lstStyle/>
          <a:p>
            <a:r>
              <a:rPr lang="en-US" dirty="0"/>
              <a:t>Where can it be found? </a:t>
            </a:r>
          </a:p>
          <a:p>
            <a:pPr lvl="1"/>
            <a:r>
              <a:rPr lang="en-US" dirty="0"/>
              <a:t>Contaminated meats contained in stews, soups and gravies are usually responsible for outbreaks in developed countries and causes about 250,000 cases of food borne illness every year in USA </a:t>
            </a:r>
          </a:p>
          <a:p>
            <a:pPr lvl="1"/>
            <a:r>
              <a:rPr lang="en-US" i="1" dirty="0"/>
              <a:t>C. perfringens</a:t>
            </a:r>
            <a:r>
              <a:rPr lang="en-US" dirty="0"/>
              <a:t> is one of the most common causes of food poisoning in United States and Canada </a:t>
            </a:r>
          </a:p>
          <a:p>
            <a:r>
              <a:rPr lang="en-US" dirty="0"/>
              <a:t> Reservoir </a:t>
            </a:r>
          </a:p>
          <a:p>
            <a:pPr lvl="1"/>
            <a:r>
              <a:rPr lang="en-US" dirty="0"/>
              <a:t>Soil, water, air, feces of healthy and infected individuals, dust, vegetation, gastrointestinal tract of humans and animals, and variety of dehydrated and processed foods</a:t>
            </a:r>
          </a:p>
          <a:p>
            <a:endParaRPr lang="en-US" dirty="0"/>
          </a:p>
        </p:txBody>
      </p:sp>
    </p:spTree>
    <p:extLst>
      <p:ext uri="{BB962C8B-B14F-4D97-AF65-F5344CB8AC3E}">
        <p14:creationId xmlns:p14="http://schemas.microsoft.com/office/powerpoint/2010/main" val="363258640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30E3F-9237-4F2F-8844-B040BF6731AF}"/>
              </a:ext>
            </a:extLst>
          </p:cNvPr>
          <p:cNvSpPr>
            <a:spLocks noGrp="1"/>
          </p:cNvSpPr>
          <p:nvPr>
            <p:ph type="title"/>
          </p:nvPr>
        </p:nvSpPr>
        <p:spPr/>
        <p:txBody>
          <a:bodyPr/>
          <a:lstStyle/>
          <a:p>
            <a:r>
              <a:rPr lang="en-US" b="1" dirty="0"/>
              <a:t>Clostridium perfringens</a:t>
            </a:r>
            <a:endParaRPr lang="en-US" dirty="0"/>
          </a:p>
        </p:txBody>
      </p:sp>
      <p:sp>
        <p:nvSpPr>
          <p:cNvPr id="3" name="Content Placeholder 2">
            <a:extLst>
              <a:ext uri="{FF2B5EF4-FFF2-40B4-BE49-F238E27FC236}">
                <a16:creationId xmlns:a16="http://schemas.microsoft.com/office/drawing/2014/main" id="{25CFE446-3C73-4504-8B09-9B2FFB0C6184}"/>
              </a:ext>
            </a:extLst>
          </p:cNvPr>
          <p:cNvSpPr>
            <a:spLocks noGrp="1"/>
          </p:cNvSpPr>
          <p:nvPr>
            <p:ph idx="1"/>
          </p:nvPr>
        </p:nvSpPr>
        <p:spPr>
          <a:xfrm>
            <a:off x="1154954" y="2603500"/>
            <a:ext cx="8825659" cy="3416300"/>
          </a:xfrm>
        </p:spPr>
        <p:txBody>
          <a:bodyPr/>
          <a:lstStyle/>
          <a:p>
            <a:r>
              <a:rPr lang="en-US" dirty="0"/>
              <a:t>outside the host</a:t>
            </a:r>
          </a:p>
          <a:p>
            <a:pPr lvl="1"/>
            <a:r>
              <a:rPr lang="en-US" dirty="0"/>
              <a:t>Spores can survive in soil, crevices, food, decaying vegetation, marine sediments, internal cavities and in the anaerobic conditions inside the meat rolls, animal carcasses, feces, dehydrated and cooked food</a:t>
            </a:r>
          </a:p>
          <a:p>
            <a:pPr lvl="1"/>
            <a:r>
              <a:rPr lang="en-US" dirty="0"/>
              <a:t>Spores are highly resistant to both heat, and gamma-irradiation. Enterotoxin is heat labile and can be inactivated by heat treatment at 60</a:t>
            </a:r>
            <a:r>
              <a:rPr lang="en-US" baseline="30000" dirty="0"/>
              <a:t>o</a:t>
            </a:r>
            <a:r>
              <a:rPr lang="en-US" dirty="0"/>
              <a:t>C for 5 </a:t>
            </a:r>
            <a:r>
              <a:rPr lang="en-US" dirty="0" err="1"/>
              <a:t>minutes.Vegetative</a:t>
            </a:r>
            <a:r>
              <a:rPr lang="en-US" dirty="0"/>
              <a:t> cells can be rapidly killed by dry heat at 160-170°C for 1-2 hours or moist heat at 121°C for 15 min- 30 min </a:t>
            </a:r>
          </a:p>
          <a:p>
            <a:endParaRPr lang="en-US" dirty="0"/>
          </a:p>
        </p:txBody>
      </p:sp>
      <p:sp>
        <p:nvSpPr>
          <p:cNvPr id="4" name="AutoShape 2" descr="Image result for decaying vegetation">
            <a:extLst>
              <a:ext uri="{FF2B5EF4-FFF2-40B4-BE49-F238E27FC236}">
                <a16:creationId xmlns:a16="http://schemas.microsoft.com/office/drawing/2014/main" id="{F79AD56F-C2D9-4706-9387-23BF85C43D7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Image result for decaying vegetation">
            <a:extLst>
              <a:ext uri="{FF2B5EF4-FFF2-40B4-BE49-F238E27FC236}">
                <a16:creationId xmlns:a16="http://schemas.microsoft.com/office/drawing/2014/main" id="{57C577BD-2422-4DB8-972B-D62C58FE1DAA}"/>
              </a:ext>
            </a:extLst>
          </p:cNvPr>
          <p:cNvSpPr>
            <a:spLocks noChangeAspect="1" noChangeArrowheads="1"/>
          </p:cNvSpPr>
          <p:nvPr/>
        </p:nvSpPr>
        <p:spPr bwMode="auto">
          <a:xfrm>
            <a:off x="3935896" y="5208104"/>
            <a:ext cx="2584174" cy="295192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a:extLst>
              <a:ext uri="{FF2B5EF4-FFF2-40B4-BE49-F238E27FC236}">
                <a16:creationId xmlns:a16="http://schemas.microsoft.com/office/drawing/2014/main" id="{EF238C81-9A77-48A6-882E-A896AE8CE7B6}"/>
              </a:ext>
            </a:extLst>
          </p:cNvPr>
          <p:cNvPicPr>
            <a:picLocks noChangeAspect="1"/>
          </p:cNvPicPr>
          <p:nvPr/>
        </p:nvPicPr>
        <p:blipFill>
          <a:blip r:embed="rId2"/>
          <a:stretch>
            <a:fillRect/>
          </a:stretch>
        </p:blipFill>
        <p:spPr>
          <a:xfrm>
            <a:off x="7645400" y="4862285"/>
            <a:ext cx="2939142" cy="1690599"/>
          </a:xfrm>
          <a:prstGeom prst="rect">
            <a:avLst/>
          </a:prstGeom>
        </p:spPr>
      </p:pic>
    </p:spTree>
    <p:extLst>
      <p:ext uri="{BB962C8B-B14F-4D97-AF65-F5344CB8AC3E}">
        <p14:creationId xmlns:p14="http://schemas.microsoft.com/office/powerpoint/2010/main" val="43693320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F7FAF-8543-427A-981C-EA939A05ED8A}"/>
              </a:ext>
            </a:extLst>
          </p:cNvPr>
          <p:cNvSpPr>
            <a:spLocks noGrp="1"/>
          </p:cNvSpPr>
          <p:nvPr>
            <p:ph type="title"/>
          </p:nvPr>
        </p:nvSpPr>
        <p:spPr/>
        <p:txBody>
          <a:bodyPr/>
          <a:lstStyle/>
          <a:p>
            <a:r>
              <a:rPr lang="en-US" b="1" dirty="0"/>
              <a:t>Clostridium perfringens</a:t>
            </a:r>
            <a:endParaRPr lang="en-US" dirty="0"/>
          </a:p>
        </p:txBody>
      </p:sp>
      <p:sp>
        <p:nvSpPr>
          <p:cNvPr id="3" name="Content Placeholder 2">
            <a:extLst>
              <a:ext uri="{FF2B5EF4-FFF2-40B4-BE49-F238E27FC236}">
                <a16:creationId xmlns:a16="http://schemas.microsoft.com/office/drawing/2014/main" id="{C1A8F249-274B-4BFB-A413-D236DC5CC149}"/>
              </a:ext>
            </a:extLst>
          </p:cNvPr>
          <p:cNvSpPr>
            <a:spLocks noGrp="1"/>
          </p:cNvSpPr>
          <p:nvPr>
            <p:ph idx="1"/>
          </p:nvPr>
        </p:nvSpPr>
        <p:spPr/>
        <p:txBody>
          <a:bodyPr/>
          <a:lstStyle/>
          <a:p>
            <a:r>
              <a:rPr lang="en-US" dirty="0"/>
              <a:t>Mode of transmission </a:t>
            </a:r>
          </a:p>
          <a:p>
            <a:pPr lvl="1"/>
            <a:r>
              <a:rPr lang="en-US" i="1" dirty="0"/>
              <a:t>Food Poisoning</a:t>
            </a:r>
            <a:r>
              <a:rPr lang="en-US" dirty="0"/>
              <a:t>: Food-borne illness acquired by ingestion of large number of </a:t>
            </a:r>
            <a:r>
              <a:rPr lang="en-US" i="1" dirty="0"/>
              <a:t>C. perfringens</a:t>
            </a:r>
            <a:r>
              <a:rPr lang="en-US" dirty="0"/>
              <a:t> vegetative cells present in the food. Food sources are usually cooked meat, vegetables, fish or poultry dishes which have been stored at ambient temperatures for a long time after cooking.</a:t>
            </a:r>
          </a:p>
          <a:p>
            <a:pPr lvl="1"/>
            <a:r>
              <a:rPr lang="en-US" i="1" dirty="0"/>
              <a:t>Enteritis </a:t>
            </a:r>
            <a:r>
              <a:rPr lang="en-US" i="1" dirty="0" err="1"/>
              <a:t>Necroticans</a:t>
            </a:r>
            <a:r>
              <a:rPr lang="en-US" dirty="0"/>
              <a:t>: Ingestion of contaminated pork meat</a:t>
            </a:r>
          </a:p>
          <a:p>
            <a:pPr lvl="1"/>
            <a:r>
              <a:rPr lang="en-US" i="1" dirty="0"/>
              <a:t>Gas Gangrene/ Anaerobic Cellulitis</a:t>
            </a:r>
            <a:r>
              <a:rPr lang="en-US" dirty="0"/>
              <a:t>: Infection can occur through contamination of wounds (fractures, bullet wounds) with dirt or any foreign material contaminated with </a:t>
            </a:r>
            <a:r>
              <a:rPr lang="en-US" i="1" dirty="0"/>
              <a:t>C. perfringens</a:t>
            </a:r>
            <a:endParaRPr lang="en-US" dirty="0"/>
          </a:p>
        </p:txBody>
      </p:sp>
    </p:spTree>
    <p:extLst>
      <p:ext uri="{BB962C8B-B14F-4D97-AF65-F5344CB8AC3E}">
        <p14:creationId xmlns:p14="http://schemas.microsoft.com/office/powerpoint/2010/main" val="229590755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8D848-60A0-4B2C-8567-0576A6A26040}"/>
              </a:ext>
            </a:extLst>
          </p:cNvPr>
          <p:cNvSpPr>
            <a:spLocks noGrp="1"/>
          </p:cNvSpPr>
          <p:nvPr>
            <p:ph type="title"/>
          </p:nvPr>
        </p:nvSpPr>
        <p:spPr/>
        <p:txBody>
          <a:bodyPr/>
          <a:lstStyle/>
          <a:p>
            <a:r>
              <a:rPr lang="en-US" b="1" dirty="0"/>
              <a:t>Clostridium perfringens</a:t>
            </a:r>
            <a:endParaRPr lang="en-US" dirty="0"/>
          </a:p>
        </p:txBody>
      </p:sp>
      <p:sp>
        <p:nvSpPr>
          <p:cNvPr id="3" name="Content Placeholder 2">
            <a:extLst>
              <a:ext uri="{FF2B5EF4-FFF2-40B4-BE49-F238E27FC236}">
                <a16:creationId xmlns:a16="http://schemas.microsoft.com/office/drawing/2014/main" id="{6E728967-FE3C-44D0-A6C3-CE26D5471319}"/>
              </a:ext>
            </a:extLst>
          </p:cNvPr>
          <p:cNvSpPr>
            <a:spLocks noGrp="1"/>
          </p:cNvSpPr>
          <p:nvPr>
            <p:ph idx="1"/>
          </p:nvPr>
        </p:nvSpPr>
        <p:spPr/>
        <p:txBody>
          <a:bodyPr/>
          <a:lstStyle/>
          <a:p>
            <a:r>
              <a:rPr lang="en-US" dirty="0"/>
              <a:t>Symptoms </a:t>
            </a:r>
          </a:p>
          <a:p>
            <a:pPr lvl="1"/>
            <a:r>
              <a:rPr lang="en-US" dirty="0"/>
              <a:t>Main symptoms of the disease are nausea, abdominal pain, and diarrhea. The disease is usually mild and self-limiting in healthy individuals, with symptoms resolving within 24 hours</a:t>
            </a:r>
          </a:p>
          <a:p>
            <a:pPr lvl="1"/>
            <a:r>
              <a:rPr lang="en-US" dirty="0"/>
              <a:t>infectious dose is unknown </a:t>
            </a:r>
          </a:p>
          <a:p>
            <a:pPr lvl="1"/>
            <a:r>
              <a:rPr lang="en-US" dirty="0"/>
              <a:t>Food poisoning can be caused by </a:t>
            </a:r>
            <a:r>
              <a:rPr lang="en-US" i="1" dirty="0"/>
              <a:t>C. perfringens</a:t>
            </a:r>
            <a:r>
              <a:rPr lang="en-US" dirty="0"/>
              <a:t> enterotoxin (CPE) produced by </a:t>
            </a:r>
            <a:r>
              <a:rPr lang="en-US" i="1" dirty="0"/>
              <a:t>C. perfringens</a:t>
            </a:r>
            <a:r>
              <a:rPr lang="en-US" dirty="0"/>
              <a:t> spores in the small intestine </a:t>
            </a:r>
          </a:p>
          <a:p>
            <a:endParaRPr lang="en-US" dirty="0"/>
          </a:p>
          <a:p>
            <a:pPr marL="457200" lvl="1" indent="0">
              <a:buNone/>
            </a:pPr>
            <a:endParaRPr lang="en-US" dirty="0"/>
          </a:p>
        </p:txBody>
      </p:sp>
    </p:spTree>
    <p:extLst>
      <p:ext uri="{BB962C8B-B14F-4D97-AF65-F5344CB8AC3E}">
        <p14:creationId xmlns:p14="http://schemas.microsoft.com/office/powerpoint/2010/main" val="243665856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43B33-18E6-4F26-A955-532E2A79693B}"/>
              </a:ext>
            </a:extLst>
          </p:cNvPr>
          <p:cNvSpPr>
            <a:spLocks noGrp="1"/>
          </p:cNvSpPr>
          <p:nvPr>
            <p:ph type="title"/>
          </p:nvPr>
        </p:nvSpPr>
        <p:spPr/>
        <p:txBody>
          <a:bodyPr/>
          <a:lstStyle/>
          <a:p>
            <a:r>
              <a:rPr lang="en-US" b="1" dirty="0"/>
              <a:t>Clostridium perfringens</a:t>
            </a:r>
            <a:endParaRPr lang="en-US" dirty="0"/>
          </a:p>
        </p:txBody>
      </p:sp>
      <p:sp>
        <p:nvSpPr>
          <p:cNvPr id="3" name="Content Placeholder 2">
            <a:extLst>
              <a:ext uri="{FF2B5EF4-FFF2-40B4-BE49-F238E27FC236}">
                <a16:creationId xmlns:a16="http://schemas.microsoft.com/office/drawing/2014/main" id="{41DCC613-45B4-4FC1-A89D-61D68BE666C2}"/>
              </a:ext>
            </a:extLst>
          </p:cNvPr>
          <p:cNvSpPr>
            <a:spLocks noGrp="1"/>
          </p:cNvSpPr>
          <p:nvPr>
            <p:ph idx="1"/>
          </p:nvPr>
        </p:nvSpPr>
        <p:spPr/>
        <p:txBody>
          <a:bodyPr/>
          <a:lstStyle/>
          <a:p>
            <a:r>
              <a:rPr lang="en-US" dirty="0"/>
              <a:t>Resources </a:t>
            </a:r>
          </a:p>
          <a:p>
            <a:pPr lvl="1"/>
            <a:r>
              <a:rPr lang="en-US" dirty="0"/>
              <a:t>Pathogen Regulation Directorate, ‘Public Health Agency of Canada- </a:t>
            </a:r>
            <a:r>
              <a:rPr lang="en-US" b="1" dirty="0"/>
              <a:t>Clostridium perfringens’ </a:t>
            </a:r>
            <a:r>
              <a:rPr lang="en-US" dirty="0"/>
              <a:t> December 2011</a:t>
            </a:r>
            <a:r>
              <a:rPr lang="en-US" b="1" dirty="0"/>
              <a:t>  </a:t>
            </a:r>
            <a:r>
              <a:rPr lang="en-US" b="1" dirty="0">
                <a:hlinkClick r:id="rId2"/>
              </a:rPr>
              <a:t>https://www.canada.ca/en/public-health/services/laboratory-biosafety-biosecurity/pathogen-safety-data-sheets-risk-assessment/clostridium-perfringens.html</a:t>
            </a:r>
            <a:r>
              <a:rPr lang="en-US" b="1" dirty="0"/>
              <a:t> </a:t>
            </a:r>
          </a:p>
          <a:p>
            <a:pPr lvl="1"/>
            <a:endParaRPr lang="en-US" b="1" dirty="0"/>
          </a:p>
        </p:txBody>
      </p:sp>
    </p:spTree>
    <p:extLst>
      <p:ext uri="{BB962C8B-B14F-4D97-AF65-F5344CB8AC3E}">
        <p14:creationId xmlns:p14="http://schemas.microsoft.com/office/powerpoint/2010/main" val="325583394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975</TotalTime>
  <Words>3176</Words>
  <Application>Microsoft Office PowerPoint</Application>
  <PresentationFormat>Widescreen</PresentationFormat>
  <Paragraphs>348</Paragraphs>
  <Slides>65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65</vt:i4>
      </vt:variant>
    </vt:vector>
  </HeadingPairs>
  <TitlesOfParts>
    <vt:vector size="69" baseType="lpstr">
      <vt:lpstr>Arial</vt:lpstr>
      <vt:lpstr>Century Gothic</vt:lpstr>
      <vt:lpstr>Wingdings 3</vt:lpstr>
      <vt:lpstr>Ion Boardroom</vt:lpstr>
      <vt:lpstr>Bacteria A</vt:lpstr>
      <vt:lpstr>ACTINOMYCES SPECIES</vt:lpstr>
      <vt:lpstr>WHERE DO THEY LIVE</vt:lpstr>
      <vt:lpstr>RESERVOIR</vt:lpstr>
      <vt:lpstr>RISKS</vt:lpstr>
      <vt:lpstr>HOST RANGE AND MODE OF TRANSMISSION</vt:lpstr>
      <vt:lpstr>ACTINOMYCES </vt:lpstr>
      <vt:lpstr>CITATIONS</vt:lpstr>
      <vt:lpstr>Campylobacter Coli:  </vt:lpstr>
      <vt:lpstr>HOST RANGE ANDINFECTIOUS DOSE:</vt:lpstr>
      <vt:lpstr>RESERVOIR AND MODE OF TRANSMISSION</vt:lpstr>
      <vt:lpstr>Campylobacter Jejuni: </vt:lpstr>
      <vt:lpstr>RESERVOIR</vt:lpstr>
      <vt:lpstr>CAMPYLOBACTER JEJUNI</vt:lpstr>
      <vt:lpstr>COMPLICATIONS</vt:lpstr>
      <vt:lpstr>CAMPYLOBACTER PICTURES</vt:lpstr>
      <vt:lpstr>CITATIONS</vt:lpstr>
      <vt:lpstr>Clostridium Tetani</vt:lpstr>
      <vt:lpstr>RESERVOIR</vt:lpstr>
      <vt:lpstr>Host Range</vt:lpstr>
      <vt:lpstr>PREDISPOSING &amp; OCCUPATIONAL RISKS</vt:lpstr>
      <vt:lpstr>MODE OF TRANSMISSION</vt:lpstr>
      <vt:lpstr>CLOSTRIDIUM TETANI PICTURES </vt:lpstr>
      <vt:lpstr>CLOSTRIDIUM BOTULINUM</vt:lpstr>
      <vt:lpstr>REGION WHERE CAN THEY BE FOUND</vt:lpstr>
      <vt:lpstr>RESERVOIR AND HOST RANGE</vt:lpstr>
      <vt:lpstr>PREDISPOSING &amp; OCCUPATIONAL RISKS AND MODE OF TRANSMISSION</vt:lpstr>
      <vt:lpstr>CONTINUATION </vt:lpstr>
      <vt:lpstr>CLOSTRIDIUM BOTULINUM</vt:lpstr>
      <vt:lpstr>CITATIONS</vt:lpstr>
      <vt:lpstr>Bacillus Cereus </vt:lpstr>
      <vt:lpstr>Bacillus Cereus</vt:lpstr>
      <vt:lpstr>Bacillus Cereus </vt:lpstr>
      <vt:lpstr>Bacillus Cereus </vt:lpstr>
      <vt:lpstr>Bacillus Cereus </vt:lpstr>
      <vt:lpstr>Bacillus Cereus </vt:lpstr>
      <vt:lpstr>Bacillus Cereus </vt:lpstr>
      <vt:lpstr>Leptospira Biflexa </vt:lpstr>
      <vt:lpstr>Leptospira Biflexa </vt:lpstr>
      <vt:lpstr>Leptospira Biflexa </vt:lpstr>
      <vt:lpstr>Stenotrophomonas maltophilia</vt:lpstr>
      <vt:lpstr>Stenotrophomonas maltophilia</vt:lpstr>
      <vt:lpstr>Stenotrophomonas maltophilia</vt:lpstr>
      <vt:lpstr>Stenotrophomonas maltophilia</vt:lpstr>
      <vt:lpstr>Stenotrophomonas maltophilia</vt:lpstr>
      <vt:lpstr>Stenotrophomonas maltophilia</vt:lpstr>
      <vt:lpstr>Stenotrophomonas maltophilia</vt:lpstr>
      <vt:lpstr> Citations Stenotrophomonas maltophilia </vt:lpstr>
      <vt:lpstr>Bacillus Anthracis </vt:lpstr>
      <vt:lpstr>Bacillus Anthracis </vt:lpstr>
      <vt:lpstr>Bacillus Anthracis </vt:lpstr>
      <vt:lpstr>Bacillus Anthracis </vt:lpstr>
      <vt:lpstr>Bacillus Anthracis </vt:lpstr>
      <vt:lpstr>Bacillus Anthracis </vt:lpstr>
      <vt:lpstr>Coxiella Burnetii</vt:lpstr>
      <vt:lpstr>Coxiella Burnetii</vt:lpstr>
      <vt:lpstr>Coxiella Burnetii</vt:lpstr>
      <vt:lpstr>Coxiella Burnetii</vt:lpstr>
      <vt:lpstr>Resources </vt:lpstr>
      <vt:lpstr>Clostridium perfringens </vt:lpstr>
      <vt:lpstr>Clostridium perfringens</vt:lpstr>
      <vt:lpstr>Clostridium perfringens</vt:lpstr>
      <vt:lpstr>Clostridium perfringens</vt:lpstr>
      <vt:lpstr>Clostridium perfringens</vt:lpstr>
      <vt:lpstr>Clostridium perfringens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Bacteria A</dc:title>
  <dc:creator>Gabrianne Granado</dc:creator>
  <cp:lastModifiedBy>Allison Crabbe</cp:lastModifiedBy>
  <cp:revision>81</cp:revision>
  <dcterms:created xsi:type="dcterms:W3CDTF">2017-11-13T01:48:47Z</dcterms:created>
  <dcterms:modified xsi:type="dcterms:W3CDTF">2017-11-14T23:30:37Z</dcterms:modified>
</cp:coreProperties>
</file>